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65" r:id="rId3"/>
    <p:sldId id="258" r:id="rId4"/>
    <p:sldId id="259" r:id="rId5"/>
    <p:sldId id="260" r:id="rId6"/>
    <p:sldId id="261" r:id="rId7"/>
    <p:sldId id="264"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Column3</c:v>
                </c:pt>
              </c:strCache>
            </c:strRef>
          </c:tx>
          <c:spPr>
            <a:solidFill>
              <a:schemeClr val="accent1"/>
            </a:solidFill>
            <a:ln>
              <a:noFill/>
            </a:ln>
            <a:effectLst/>
          </c:spPr>
          <c:invertIfNegative val="0"/>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Sheet1!$B$2:$B$7</c:f>
              <c:numCache>
                <c:formatCode>General</c:formatCode>
                <c:ptCount val="6"/>
                <c:pt idx="0">
                  <c:v>45</c:v>
                </c:pt>
                <c:pt idx="1">
                  <c:v>17</c:v>
                </c:pt>
                <c:pt idx="2">
                  <c:v>13</c:v>
                </c:pt>
                <c:pt idx="3">
                  <c:v>15</c:v>
                </c:pt>
                <c:pt idx="4">
                  <c:v>5</c:v>
                </c:pt>
                <c:pt idx="5">
                  <c:v>5</c:v>
                </c:pt>
              </c:numCache>
            </c:numRef>
          </c:val>
        </c:ser>
        <c:ser>
          <c:idx val="1"/>
          <c:order val="1"/>
          <c:tx>
            <c:strRef>
              <c:f>Sheet1!$C$1</c:f>
              <c:strCache>
                <c:ptCount val="1"/>
                <c:pt idx="0">
                  <c:v>Column2</c:v>
                </c:pt>
              </c:strCache>
            </c:strRef>
          </c:tx>
          <c:spPr>
            <a:solidFill>
              <a:schemeClr val="accent2"/>
            </a:solidFill>
            <a:ln>
              <a:noFill/>
            </a:ln>
            <a:effectLst/>
          </c:spPr>
          <c:invertIfNegative val="0"/>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Sheet1!$C$2:$C$7</c:f>
              <c:numCache>
                <c:formatCode>General</c:formatCode>
                <c:ptCount val="6"/>
              </c:numCache>
            </c:numRef>
          </c:val>
        </c:ser>
        <c:ser>
          <c:idx val="2"/>
          <c:order val="2"/>
          <c:tx>
            <c:strRef>
              <c:f>Sheet1!$D$1</c:f>
              <c:strCache>
                <c:ptCount val="1"/>
                <c:pt idx="0">
                  <c:v>Column1</c:v>
                </c:pt>
              </c:strCache>
            </c:strRef>
          </c:tx>
          <c:spPr>
            <a:solidFill>
              <a:schemeClr val="accent3"/>
            </a:solidFill>
            <a:ln>
              <a:noFill/>
            </a:ln>
            <a:effectLst/>
          </c:spPr>
          <c:invertIfNegative val="0"/>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Sheet1!$D$2:$D$7</c:f>
              <c:numCache>
                <c:formatCode>General</c:formatCode>
                <c:ptCount val="6"/>
              </c:numCache>
            </c:numRef>
          </c:val>
        </c:ser>
        <c:dLbls>
          <c:showLegendKey val="0"/>
          <c:showVal val="0"/>
          <c:showCatName val="0"/>
          <c:showSerName val="0"/>
          <c:showPercent val="0"/>
          <c:showBubbleSize val="0"/>
        </c:dLbls>
        <c:gapWidth val="219"/>
        <c:overlap val="-27"/>
        <c:axId val="24089344"/>
        <c:axId val="24090880"/>
      </c:barChart>
      <c:catAx>
        <c:axId val="24089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4090880"/>
        <c:crosses val="autoZero"/>
        <c:auto val="1"/>
        <c:lblAlgn val="ctr"/>
        <c:lblOffset val="100"/>
        <c:noMultiLvlLbl val="0"/>
      </c:catAx>
      <c:valAx>
        <c:axId val="24090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4089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sr-Latn-RS"/>
        </a:p>
      </c:txPr>
    </c:title>
    <c:autoTitleDeleted val="0"/>
    <c:plotArea>
      <c:layout/>
      <c:pieChart>
        <c:varyColors val="1"/>
        <c:ser>
          <c:idx val="0"/>
          <c:order val="0"/>
          <c:tx>
            <c:strRef>
              <c:f>Sheet1!$B$1</c:f>
              <c:strCache>
                <c:ptCount val="1"/>
                <c:pt idx="0">
                  <c:v>POSTOTAK</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sr-Latn-R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Sheet1!$B$2:$B$7</c:f>
              <c:numCache>
                <c:formatCode>0%</c:formatCode>
                <c:ptCount val="6"/>
                <c:pt idx="0">
                  <c:v>0.45</c:v>
                </c:pt>
                <c:pt idx="1">
                  <c:v>0.17</c:v>
                </c:pt>
                <c:pt idx="2">
                  <c:v>0.13</c:v>
                </c:pt>
                <c:pt idx="3">
                  <c:v>0.15</c:v>
                </c:pt>
                <c:pt idx="4">
                  <c:v>0.05</c:v>
                </c:pt>
                <c:pt idx="5">
                  <c:v>0.05</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sr-Latn-RS"/>
        </a:p>
      </c:txPr>
    </c:title>
    <c:autoTitleDeleted val="0"/>
    <c:plotArea>
      <c:layout/>
      <c:pieChart>
        <c:varyColors val="1"/>
        <c:ser>
          <c:idx val="0"/>
          <c:order val="0"/>
          <c:tx>
            <c:strRef>
              <c:f>Sheet1!$B$1</c:f>
              <c:strCache>
                <c:ptCount val="1"/>
                <c:pt idx="0">
                  <c:v>POSTOTAK</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Pt>
            <c:idx val="3"/>
            <c:bubble3D val="0"/>
            <c:spPr>
              <a:solidFill>
                <a:schemeClr val="accent4"/>
              </a:solidFill>
              <a:ln>
                <a:noFill/>
              </a:ln>
              <a:effectLst>
                <a:outerShdw blurRad="317500" algn="ctr" rotWithShape="0">
                  <a:prstClr val="black">
                    <a:alpha val="25000"/>
                  </a:prstClr>
                </a:outerShdw>
              </a:effectLst>
            </c:spPr>
          </c:dPt>
          <c:dPt>
            <c:idx val="4"/>
            <c:bubble3D val="0"/>
            <c:spPr>
              <a:solidFill>
                <a:schemeClr val="accent5"/>
              </a:solidFill>
              <a:ln>
                <a:noFill/>
              </a:ln>
              <a:effectLst>
                <a:outerShdw blurRad="317500" algn="ctr" rotWithShape="0">
                  <a:prstClr val="black">
                    <a:alpha val="25000"/>
                  </a:prstClr>
                </a:outerShdw>
              </a:effectLst>
            </c:spPr>
          </c:dPt>
          <c:dPt>
            <c:idx val="5"/>
            <c:bubble3D val="0"/>
            <c:spPr>
              <a:solidFill>
                <a:schemeClr val="accent6"/>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r-Latn-R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Sheet1!$B$2:$B$7</c:f>
              <c:numCache>
                <c:formatCode>0%</c:formatCode>
                <c:ptCount val="6"/>
                <c:pt idx="0">
                  <c:v>0.45</c:v>
                </c:pt>
                <c:pt idx="1">
                  <c:v>0.17</c:v>
                </c:pt>
                <c:pt idx="2">
                  <c:v>0.13</c:v>
                </c:pt>
                <c:pt idx="3">
                  <c:v>0.15</c:v>
                </c:pt>
                <c:pt idx="4">
                  <c:v>0.05</c:v>
                </c:pt>
                <c:pt idx="5">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sr-Latn-R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9.7075235712911295E-2"/>
          <c:y val="0.14126649006182729"/>
          <c:w val="0.87135218638858936"/>
          <c:h val="0.56891341725219924"/>
        </c:manualLayout>
      </c:layout>
      <c:barChart>
        <c:barDir val="col"/>
        <c:grouping val="clustered"/>
        <c:varyColors val="0"/>
        <c:ser>
          <c:idx val="0"/>
          <c:order val="0"/>
          <c:tx>
            <c:strRef>
              <c:f>Sheet1!$B$1</c:f>
              <c:strCache>
                <c:ptCount val="1"/>
                <c:pt idx="0">
                  <c:v>Column3</c:v>
                </c:pt>
              </c:strCache>
            </c:strRef>
          </c:tx>
          <c:spPr>
            <a:solidFill>
              <a:schemeClr val="accent1"/>
            </a:solidFill>
            <a:ln>
              <a:noFill/>
            </a:ln>
            <a:effectLst/>
          </c:spPr>
          <c:invertIfNegative val="0"/>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Sheet1!$B$2:$B$7</c:f>
              <c:numCache>
                <c:formatCode>General</c:formatCode>
                <c:ptCount val="6"/>
                <c:pt idx="0">
                  <c:v>45</c:v>
                </c:pt>
                <c:pt idx="1">
                  <c:v>17</c:v>
                </c:pt>
                <c:pt idx="2">
                  <c:v>13</c:v>
                </c:pt>
                <c:pt idx="3">
                  <c:v>15</c:v>
                </c:pt>
                <c:pt idx="4">
                  <c:v>5</c:v>
                </c:pt>
                <c:pt idx="5">
                  <c:v>5</c:v>
                </c:pt>
              </c:numCache>
            </c:numRef>
          </c:val>
        </c:ser>
        <c:ser>
          <c:idx val="1"/>
          <c:order val="1"/>
          <c:tx>
            <c:strRef>
              <c:f>Sheet1!$C$1</c:f>
              <c:strCache>
                <c:ptCount val="1"/>
                <c:pt idx="0">
                  <c:v>Column2</c:v>
                </c:pt>
              </c:strCache>
            </c:strRef>
          </c:tx>
          <c:spPr>
            <a:solidFill>
              <a:schemeClr val="accent2"/>
            </a:solidFill>
            <a:ln>
              <a:noFill/>
            </a:ln>
            <a:effectLst/>
          </c:spPr>
          <c:invertIfNegative val="0"/>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Sheet1!$C$2:$C$7</c:f>
              <c:numCache>
                <c:formatCode>General</c:formatCode>
                <c:ptCount val="6"/>
              </c:numCache>
            </c:numRef>
          </c:val>
        </c:ser>
        <c:ser>
          <c:idx val="2"/>
          <c:order val="2"/>
          <c:tx>
            <c:strRef>
              <c:f>Sheet1!$D$1</c:f>
              <c:strCache>
                <c:ptCount val="1"/>
                <c:pt idx="0">
                  <c:v>Column1</c:v>
                </c:pt>
              </c:strCache>
            </c:strRef>
          </c:tx>
          <c:spPr>
            <a:solidFill>
              <a:schemeClr val="accent3"/>
            </a:solidFill>
            <a:ln>
              <a:noFill/>
            </a:ln>
            <a:effectLst/>
          </c:spPr>
          <c:invertIfNegative val="0"/>
          <c:cat>
            <c:strRef>
              <c:f>Sheet1!$A$2:$A$7</c:f>
              <c:strCache>
                <c:ptCount val="6"/>
                <c:pt idx="0">
                  <c:v>Sam u kući</c:v>
                </c:pt>
                <c:pt idx="1">
                  <c:v>Glup i gluplji</c:v>
                </c:pt>
                <c:pt idx="2">
                  <c:v>Osvetnici</c:v>
                </c:pt>
                <c:pt idx="3">
                  <c:v>Umri muški</c:v>
                </c:pt>
                <c:pt idx="4">
                  <c:v>Captain Amerika</c:v>
                </c:pt>
                <c:pt idx="5">
                  <c:v>Batman vs Superman</c:v>
                </c:pt>
              </c:strCache>
            </c:strRef>
          </c:cat>
          <c:val>
            <c:numRef>
              <c:f>Sheet1!$D$2:$D$7</c:f>
              <c:numCache>
                <c:formatCode>General</c:formatCode>
                <c:ptCount val="6"/>
              </c:numCache>
            </c:numRef>
          </c:val>
        </c:ser>
        <c:dLbls>
          <c:showLegendKey val="0"/>
          <c:showVal val="0"/>
          <c:showCatName val="0"/>
          <c:showSerName val="0"/>
          <c:showPercent val="0"/>
          <c:showBubbleSize val="0"/>
        </c:dLbls>
        <c:gapWidth val="219"/>
        <c:overlap val="-27"/>
        <c:axId val="24675840"/>
        <c:axId val="24677376"/>
      </c:barChart>
      <c:catAx>
        <c:axId val="2467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4677376"/>
        <c:crosses val="autoZero"/>
        <c:auto val="1"/>
        <c:lblAlgn val="ctr"/>
        <c:lblOffset val="100"/>
        <c:noMultiLvlLbl val="0"/>
      </c:catAx>
      <c:valAx>
        <c:axId val="2467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4675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287352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45689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80884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4042459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0279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322976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53680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64974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229425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D1D8-EFE9-4A21-9014-97E1A3274162}" type="datetimeFigureOut">
              <a:rPr lang="hr-HR" smtClean="0"/>
              <a:t>24.11.2016.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148581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9ED1D8-EFE9-4A21-9014-97E1A3274162}" type="datetimeFigureOut">
              <a:rPr lang="hr-HR" smtClean="0"/>
              <a:t>24.11.2016.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356622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9ED1D8-EFE9-4A21-9014-97E1A3274162}" type="datetimeFigureOut">
              <a:rPr lang="hr-HR" smtClean="0"/>
              <a:t>24.11.2016.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31253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9ED1D8-EFE9-4A21-9014-97E1A3274162}" type="datetimeFigureOut">
              <a:rPr lang="hr-HR" smtClean="0"/>
              <a:t>24.11.2016.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304175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ED1D8-EFE9-4A21-9014-97E1A3274162}" type="datetimeFigureOut">
              <a:rPr lang="hr-HR" smtClean="0"/>
              <a:t>24.11.2016.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132128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ED1D8-EFE9-4A21-9014-97E1A3274162}" type="datetimeFigureOut">
              <a:rPr lang="hr-HR" smtClean="0"/>
              <a:t>24.11.2016.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161266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ED1D8-EFE9-4A21-9014-97E1A3274162}" type="datetimeFigureOut">
              <a:rPr lang="hr-HR" smtClean="0"/>
              <a:t>24.11.2016.</a:t>
            </a:fld>
            <a:endParaRPr lang="hr-H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665AE-19E8-4BDC-86C0-58966A234301}" type="slidenum">
              <a:rPr lang="hr-HR" smtClean="0"/>
              <a:t>‹#›</a:t>
            </a:fld>
            <a:endParaRPr lang="hr-HR"/>
          </a:p>
        </p:txBody>
      </p:sp>
    </p:spTree>
    <p:extLst>
      <p:ext uri="{BB962C8B-B14F-4D97-AF65-F5344CB8AC3E}">
        <p14:creationId xmlns:p14="http://schemas.microsoft.com/office/powerpoint/2010/main" val="84640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9ED1D8-EFE9-4A21-9014-97E1A3274162}" type="datetimeFigureOut">
              <a:rPr lang="hr-HR" smtClean="0"/>
              <a:t>24.11.2016.</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B665AE-19E8-4BDC-86C0-58966A234301}" type="slidenum">
              <a:rPr lang="hr-HR" smtClean="0"/>
              <a:t>‹#›</a:t>
            </a:fld>
            <a:endParaRPr lang="hr-HR"/>
          </a:p>
        </p:txBody>
      </p:sp>
    </p:spTree>
    <p:extLst>
      <p:ext uri="{BB962C8B-B14F-4D97-AF65-F5344CB8AC3E}">
        <p14:creationId xmlns:p14="http://schemas.microsoft.com/office/powerpoint/2010/main" val="189165956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r-HR" dirty="0" smtClean="0"/>
              <a:t>Prikazivanje i analiza podataka </a:t>
            </a:r>
            <a:endParaRPr lang="hr-HR" dirty="0"/>
          </a:p>
        </p:txBody>
      </p:sp>
      <p:sp>
        <p:nvSpPr>
          <p:cNvPr id="3" name="Subtitle 2"/>
          <p:cNvSpPr>
            <a:spLocks noGrp="1"/>
          </p:cNvSpPr>
          <p:nvPr>
            <p:ph type="subTitle" idx="1"/>
          </p:nvPr>
        </p:nvSpPr>
        <p:spPr/>
        <p:txBody>
          <a:bodyPr/>
          <a:lstStyle/>
          <a:p>
            <a:endParaRPr lang="hr-HR" dirty="0">
              <a:solidFill>
                <a:srgbClr val="C00000"/>
              </a:solidFill>
            </a:endParaRPr>
          </a:p>
        </p:txBody>
      </p:sp>
    </p:spTree>
    <p:extLst>
      <p:ext uri="{BB962C8B-B14F-4D97-AF65-F5344CB8AC3E}">
        <p14:creationId xmlns:p14="http://schemas.microsoft.com/office/powerpoint/2010/main" val="426237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4943" y="2121199"/>
            <a:ext cx="7766936" cy="1646302"/>
          </a:xfrm>
        </p:spPr>
        <p:txBody>
          <a:bodyPr/>
          <a:lstStyle/>
          <a:p>
            <a:pPr lvl="0" defTabSz="914400" fontAlgn="base">
              <a:spcBef>
                <a:spcPct val="20000"/>
              </a:spcBef>
              <a:spcAft>
                <a:spcPct val="0"/>
              </a:spcAft>
            </a:pPr>
            <a:r>
              <a:rPr lang="hr-HR" sz="3200" kern="0" dirty="0">
                <a:solidFill>
                  <a:srgbClr val="92D050"/>
                </a:solidFill>
                <a:latin typeface="Arial"/>
                <a:cs typeface="Arial"/>
              </a:rPr>
              <a:t>Dobili smo zadatak da ispitamo 100 ljudi koje im je </a:t>
            </a:r>
            <a:r>
              <a:rPr lang="hr-HR" sz="3200" kern="0" dirty="0" smtClean="0">
                <a:solidFill>
                  <a:srgbClr val="92D050"/>
                </a:solidFill>
                <a:latin typeface="Arial"/>
                <a:cs typeface="Arial"/>
              </a:rPr>
              <a:t>najdraži film.</a:t>
            </a:r>
            <a:r>
              <a:rPr lang="hr-HR" sz="3200" kern="0" dirty="0">
                <a:solidFill>
                  <a:srgbClr val="92D050"/>
                </a:solidFill>
                <a:latin typeface="Arial"/>
                <a:cs typeface="Arial"/>
              </a:rPr>
              <a:t/>
            </a:r>
            <a:br>
              <a:rPr lang="hr-HR" sz="3200" kern="0" dirty="0">
                <a:solidFill>
                  <a:srgbClr val="92D050"/>
                </a:solidFill>
                <a:latin typeface="Arial"/>
                <a:cs typeface="Arial"/>
              </a:rPr>
            </a:br>
            <a:r>
              <a:rPr lang="hr-HR" sz="3200" kern="0" dirty="0">
                <a:solidFill>
                  <a:srgbClr val="92D050"/>
                </a:solidFill>
                <a:latin typeface="Arial"/>
                <a:cs typeface="Arial"/>
              </a:rPr>
              <a:t>Bilo je zabavno ali i jako hladno. </a:t>
            </a:r>
            <a:r>
              <a:rPr lang="hr-HR" sz="3200" kern="0" dirty="0" smtClean="0">
                <a:solidFill>
                  <a:srgbClr val="92D050"/>
                </a:solidFill>
                <a:latin typeface="Arial"/>
                <a:cs typeface="Arial"/>
              </a:rPr>
              <a:t>Dobivali </a:t>
            </a:r>
            <a:r>
              <a:rPr lang="hr-HR" sz="3200" kern="0" dirty="0">
                <a:solidFill>
                  <a:srgbClr val="92D050"/>
                </a:solidFill>
                <a:latin typeface="Arial"/>
                <a:cs typeface="Arial"/>
              </a:rPr>
              <a:t>smo zanimljive odgovore i objašnjenja</a:t>
            </a:r>
            <a:r>
              <a:rPr lang="hr-HR" sz="1800" kern="0" dirty="0">
                <a:solidFill>
                  <a:srgbClr val="92D050"/>
                </a:solidFill>
                <a:latin typeface="Arial"/>
                <a:cs typeface="Arial"/>
              </a:rPr>
              <a:t>. </a:t>
            </a:r>
            <a:r>
              <a:rPr lang="hr-HR" sz="1800" kern="0" dirty="0">
                <a:solidFill>
                  <a:srgbClr val="000000"/>
                </a:solidFill>
                <a:latin typeface="Arial"/>
                <a:cs typeface="Arial"/>
              </a:rPr>
              <a:t/>
            </a:r>
            <a:br>
              <a:rPr lang="hr-HR" sz="1800" kern="0" dirty="0">
                <a:solidFill>
                  <a:srgbClr val="000000"/>
                </a:solidFill>
                <a:latin typeface="Arial"/>
                <a:cs typeface="Arial"/>
              </a:rPr>
            </a:b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339896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Najdraži filmovi</a:t>
            </a:r>
            <a:br>
              <a:rPr lang="hr-HR" dirty="0" smtClean="0"/>
            </a:b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150903"/>
              </p:ext>
            </p:extLst>
          </p:nvPr>
        </p:nvGraphicFramePr>
        <p:xfrm>
          <a:off x="677863" y="2196148"/>
          <a:ext cx="8596311" cy="2560320"/>
        </p:xfrm>
        <a:graphic>
          <a:graphicData uri="http://schemas.openxmlformats.org/drawingml/2006/table">
            <a:tbl>
              <a:tblPr firstRow="1" bandRow="1">
                <a:tableStyleId>{5C22544A-7EE6-4342-B048-85BDC9FD1C3A}</a:tableStyleId>
              </a:tblPr>
              <a:tblGrid>
                <a:gridCol w="2865437"/>
                <a:gridCol w="2865437"/>
                <a:gridCol w="2865437"/>
              </a:tblGrid>
              <a:tr h="363043">
                <a:tc>
                  <a:txBody>
                    <a:bodyPr/>
                    <a:lstStyle/>
                    <a:p>
                      <a:r>
                        <a:rPr lang="hr-HR" dirty="0" smtClean="0"/>
                        <a:t>Filmovi</a:t>
                      </a:r>
                      <a:endParaRPr lang="hr-HR" dirty="0"/>
                    </a:p>
                  </a:txBody>
                  <a:tcPr/>
                </a:tc>
                <a:tc>
                  <a:txBody>
                    <a:bodyPr/>
                    <a:lstStyle/>
                    <a:p>
                      <a:r>
                        <a:rPr lang="hr-HR" dirty="0" smtClean="0"/>
                        <a:t>Frekvencija</a:t>
                      </a:r>
                      <a:endParaRPr lang="hr-HR" dirty="0"/>
                    </a:p>
                  </a:txBody>
                  <a:tcPr/>
                </a:tc>
                <a:tc>
                  <a:txBody>
                    <a:bodyPr/>
                    <a:lstStyle/>
                    <a:p>
                      <a:r>
                        <a:rPr lang="hr-HR" dirty="0" smtClean="0"/>
                        <a:t>Relativna</a:t>
                      </a:r>
                      <a:r>
                        <a:rPr lang="hr-HR" baseline="0" dirty="0" smtClean="0"/>
                        <a:t> frekvencija</a:t>
                      </a:r>
                      <a:endParaRPr lang="hr-HR" dirty="0"/>
                    </a:p>
                  </a:txBody>
                  <a:tcPr/>
                </a:tc>
              </a:tr>
              <a:tr h="363043">
                <a:tc>
                  <a:txBody>
                    <a:bodyPr/>
                    <a:lstStyle/>
                    <a:p>
                      <a:r>
                        <a:rPr lang="hr-HR" dirty="0" smtClean="0"/>
                        <a:t>Sam u kući</a:t>
                      </a:r>
                      <a:endParaRPr lang="hr-HR" dirty="0"/>
                    </a:p>
                  </a:txBody>
                  <a:tcPr/>
                </a:tc>
                <a:tc>
                  <a:txBody>
                    <a:bodyPr/>
                    <a:lstStyle/>
                    <a:p>
                      <a:r>
                        <a:rPr lang="hr-HR" dirty="0" smtClean="0"/>
                        <a:t>45</a:t>
                      </a:r>
                      <a:endParaRPr lang="hr-HR" dirty="0"/>
                    </a:p>
                  </a:txBody>
                  <a:tcPr/>
                </a:tc>
                <a:tc>
                  <a:txBody>
                    <a:bodyPr/>
                    <a:lstStyle/>
                    <a:p>
                      <a:r>
                        <a:rPr lang="hr-HR" dirty="0" smtClean="0"/>
                        <a:t>45%</a:t>
                      </a:r>
                      <a:endParaRPr lang="hr-HR" dirty="0"/>
                    </a:p>
                  </a:txBody>
                  <a:tcPr/>
                </a:tc>
              </a:tr>
              <a:tr h="363043">
                <a:tc>
                  <a:txBody>
                    <a:bodyPr/>
                    <a:lstStyle/>
                    <a:p>
                      <a:r>
                        <a:rPr lang="hr-HR" dirty="0" smtClean="0"/>
                        <a:t>Glup i gluplji</a:t>
                      </a:r>
                      <a:endParaRPr lang="hr-HR" dirty="0"/>
                    </a:p>
                  </a:txBody>
                  <a:tcPr/>
                </a:tc>
                <a:tc>
                  <a:txBody>
                    <a:bodyPr/>
                    <a:lstStyle/>
                    <a:p>
                      <a:r>
                        <a:rPr lang="hr-HR" dirty="0" smtClean="0"/>
                        <a:t>17</a:t>
                      </a:r>
                      <a:endParaRPr lang="hr-HR" dirty="0"/>
                    </a:p>
                  </a:txBody>
                  <a:tcPr/>
                </a:tc>
                <a:tc>
                  <a:txBody>
                    <a:bodyPr/>
                    <a:lstStyle/>
                    <a:p>
                      <a:r>
                        <a:rPr lang="hr-HR" dirty="0" smtClean="0"/>
                        <a:t>17%</a:t>
                      </a:r>
                      <a:endParaRPr lang="hr-HR" dirty="0"/>
                    </a:p>
                  </a:txBody>
                  <a:tcPr/>
                </a:tc>
              </a:tr>
              <a:tr h="363043">
                <a:tc>
                  <a:txBody>
                    <a:bodyPr/>
                    <a:lstStyle/>
                    <a:p>
                      <a:r>
                        <a:rPr lang="hr-HR" dirty="0" smtClean="0"/>
                        <a:t>Osvetnici</a:t>
                      </a:r>
                      <a:endParaRPr lang="hr-HR" dirty="0"/>
                    </a:p>
                  </a:txBody>
                  <a:tcPr/>
                </a:tc>
                <a:tc>
                  <a:txBody>
                    <a:bodyPr/>
                    <a:lstStyle/>
                    <a:p>
                      <a:r>
                        <a:rPr lang="hr-HR" dirty="0" smtClean="0"/>
                        <a:t>13</a:t>
                      </a:r>
                      <a:endParaRPr lang="hr-HR" dirty="0"/>
                    </a:p>
                  </a:txBody>
                  <a:tcPr/>
                </a:tc>
                <a:tc>
                  <a:txBody>
                    <a:bodyPr/>
                    <a:lstStyle/>
                    <a:p>
                      <a:r>
                        <a:rPr lang="hr-HR" dirty="0" smtClean="0"/>
                        <a:t>13%</a:t>
                      </a:r>
                      <a:endParaRPr lang="hr-HR" dirty="0"/>
                    </a:p>
                  </a:txBody>
                  <a:tcPr/>
                </a:tc>
              </a:tr>
              <a:tr h="363043">
                <a:tc>
                  <a:txBody>
                    <a:bodyPr/>
                    <a:lstStyle/>
                    <a:p>
                      <a:r>
                        <a:rPr lang="hr-HR" dirty="0" smtClean="0"/>
                        <a:t>Umri muški</a:t>
                      </a:r>
                      <a:endParaRPr lang="hr-HR" dirty="0"/>
                    </a:p>
                  </a:txBody>
                  <a:tcPr/>
                </a:tc>
                <a:tc>
                  <a:txBody>
                    <a:bodyPr/>
                    <a:lstStyle/>
                    <a:p>
                      <a:r>
                        <a:rPr lang="hr-HR" dirty="0" smtClean="0"/>
                        <a:t>15</a:t>
                      </a:r>
                      <a:endParaRPr lang="hr-HR" dirty="0"/>
                    </a:p>
                  </a:txBody>
                  <a:tcPr/>
                </a:tc>
                <a:tc>
                  <a:txBody>
                    <a:bodyPr/>
                    <a:lstStyle/>
                    <a:p>
                      <a:r>
                        <a:rPr lang="hr-HR" dirty="0" smtClean="0"/>
                        <a:t>15%</a:t>
                      </a:r>
                      <a:endParaRPr lang="hr-HR" dirty="0"/>
                    </a:p>
                  </a:txBody>
                  <a:tcPr/>
                </a:tc>
              </a:tr>
              <a:tr h="363043">
                <a:tc>
                  <a:txBody>
                    <a:bodyPr/>
                    <a:lstStyle/>
                    <a:p>
                      <a:r>
                        <a:rPr lang="hr-HR" dirty="0" smtClean="0"/>
                        <a:t>Captain</a:t>
                      </a:r>
                      <a:r>
                        <a:rPr lang="hr-HR" baseline="0" dirty="0" smtClean="0"/>
                        <a:t> Amerika</a:t>
                      </a:r>
                      <a:endParaRPr lang="hr-HR" dirty="0"/>
                    </a:p>
                  </a:txBody>
                  <a:tcPr/>
                </a:tc>
                <a:tc>
                  <a:txBody>
                    <a:bodyPr/>
                    <a:lstStyle/>
                    <a:p>
                      <a:r>
                        <a:rPr lang="hr-HR" dirty="0" smtClean="0"/>
                        <a:t>5</a:t>
                      </a:r>
                      <a:endParaRPr lang="hr-HR" dirty="0"/>
                    </a:p>
                  </a:txBody>
                  <a:tcPr/>
                </a:tc>
                <a:tc>
                  <a:txBody>
                    <a:bodyPr/>
                    <a:lstStyle/>
                    <a:p>
                      <a:r>
                        <a:rPr lang="hr-HR" dirty="0" smtClean="0"/>
                        <a:t>5%</a:t>
                      </a:r>
                      <a:endParaRPr lang="hr-HR" dirty="0"/>
                    </a:p>
                  </a:txBody>
                  <a:tcPr/>
                </a:tc>
              </a:tr>
              <a:tr h="363043">
                <a:tc>
                  <a:txBody>
                    <a:bodyPr/>
                    <a:lstStyle/>
                    <a:p>
                      <a:r>
                        <a:rPr lang="hr-HR" dirty="0" smtClean="0"/>
                        <a:t>Batman vs Superman</a:t>
                      </a:r>
                      <a:endParaRPr lang="hr-HR" dirty="0"/>
                    </a:p>
                  </a:txBody>
                  <a:tcPr/>
                </a:tc>
                <a:tc>
                  <a:txBody>
                    <a:bodyPr/>
                    <a:lstStyle/>
                    <a:p>
                      <a:r>
                        <a:rPr lang="hr-HR" dirty="0" smtClean="0"/>
                        <a:t>5</a:t>
                      </a:r>
                      <a:endParaRPr lang="hr-HR" dirty="0"/>
                    </a:p>
                  </a:txBody>
                  <a:tcPr/>
                </a:tc>
                <a:tc>
                  <a:txBody>
                    <a:bodyPr/>
                    <a:lstStyle/>
                    <a:p>
                      <a:r>
                        <a:rPr lang="hr-HR" dirty="0" smtClean="0"/>
                        <a:t>5%</a:t>
                      </a:r>
                      <a:endParaRPr lang="hr-HR" dirty="0"/>
                    </a:p>
                  </a:txBody>
                  <a:tcPr/>
                </a:tc>
              </a:tr>
            </a:tbl>
          </a:graphicData>
        </a:graphic>
      </p:graphicFrame>
    </p:spTree>
    <p:extLst>
      <p:ext uri="{BB962C8B-B14F-4D97-AF65-F5344CB8AC3E}">
        <p14:creationId xmlns:p14="http://schemas.microsoft.com/office/powerpoint/2010/main" val="7613752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smtClean="0"/>
              <a:t>Stupčasti dijagram</a:t>
            </a:r>
            <a:endParaRPr lang="hr-HR" sz="3200" dirty="0"/>
          </a:p>
        </p:txBody>
      </p:sp>
      <p:sp>
        <p:nvSpPr>
          <p:cNvPr id="4" name="Text Placeholder 3"/>
          <p:cNvSpPr>
            <a:spLocks noGrp="1"/>
          </p:cNvSpPr>
          <p:nvPr>
            <p:ph type="body" sz="half" idx="2"/>
          </p:nvPr>
        </p:nvSpPr>
        <p:spPr/>
        <p:txBody>
          <a:bodyPr/>
          <a:lstStyle/>
          <a:p>
            <a:r>
              <a:rPr lang="hr-HR" dirty="0" smtClean="0"/>
              <a:t>-</a:t>
            </a:r>
            <a:r>
              <a:rPr lang="hr-HR" sz="2400" dirty="0" smtClean="0">
                <a:solidFill>
                  <a:srgbClr val="C00000"/>
                </a:solidFill>
              </a:rPr>
              <a:t>grafički </a:t>
            </a:r>
            <a:r>
              <a:rPr lang="hr-HR" sz="2400" dirty="0">
                <a:solidFill>
                  <a:srgbClr val="C00000"/>
                </a:solidFill>
              </a:rPr>
              <a:t>prikaz sastavljen od pravokutnika jednakih širina, a visina odgovara frekvenciji pojedinog podatka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4429871"/>
              </p:ext>
            </p:extLst>
          </p:nvPr>
        </p:nvGraphicFramePr>
        <p:xfrm>
          <a:off x="4760913" y="514350"/>
          <a:ext cx="4513262" cy="5527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57807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3"/>
            <a:ext cx="3854528" cy="1278466"/>
          </a:xfrm>
        </p:spPr>
        <p:txBody>
          <a:bodyPr>
            <a:normAutofit/>
          </a:bodyPr>
          <a:lstStyle/>
          <a:p>
            <a:r>
              <a:rPr lang="hr-HR" sz="3200" dirty="0" smtClean="0"/>
              <a:t>Kružni dijagram</a:t>
            </a:r>
            <a:endParaRPr lang="hr-HR" sz="3200" dirty="0"/>
          </a:p>
        </p:txBody>
      </p:sp>
      <p:sp>
        <p:nvSpPr>
          <p:cNvPr id="4" name="Text Placeholder 3"/>
          <p:cNvSpPr>
            <a:spLocks noGrp="1"/>
          </p:cNvSpPr>
          <p:nvPr>
            <p:ph type="body" sz="half" idx="2"/>
          </p:nvPr>
        </p:nvSpPr>
        <p:spPr/>
        <p:txBody>
          <a:bodyPr>
            <a:normAutofit fontScale="92500" lnSpcReduction="20000"/>
          </a:bodyPr>
          <a:lstStyle/>
          <a:p>
            <a:r>
              <a:rPr lang="hr-HR" dirty="0" smtClean="0"/>
              <a:t>-</a:t>
            </a:r>
            <a:r>
              <a:rPr lang="hr-HR" sz="2200" dirty="0">
                <a:solidFill>
                  <a:srgbClr val="C00000"/>
                </a:solidFill>
              </a:rPr>
              <a:t>grafički prikaz razdiobe frekvencija određene diskretne statističke varijable koji se sastoji od kruga razdijeljenoga na kružne isječke tako da je svakoj vrijednosti varijable pridružen jedan kružni isječak čija je površina proporcionalna relativnoj frekvenciji te vrijednosti u danome uzorku</a:t>
            </a: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4155574330"/>
              </p:ext>
            </p:extLst>
          </p:nvPr>
        </p:nvGraphicFramePr>
        <p:xfrm>
          <a:off x="4760913" y="514350"/>
          <a:ext cx="4513262" cy="5527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33838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Način prikupljanja podataka</a:t>
            </a:r>
            <a:endParaRPr lang="hr-HR" dirty="0"/>
          </a:p>
        </p:txBody>
      </p:sp>
      <p:sp>
        <p:nvSpPr>
          <p:cNvPr id="3" name="Content Placeholder 2"/>
          <p:cNvSpPr>
            <a:spLocks noGrp="1"/>
          </p:cNvSpPr>
          <p:nvPr>
            <p:ph idx="1"/>
          </p:nvPr>
        </p:nvSpPr>
        <p:spPr/>
        <p:txBody>
          <a:bodyPr/>
          <a:lstStyle/>
          <a:p>
            <a:r>
              <a:rPr lang="hr-HR" dirty="0" smtClean="0">
                <a:solidFill>
                  <a:srgbClr val="C00000"/>
                </a:solidFill>
              </a:rPr>
              <a:t>Na papir smo napisali filmove</a:t>
            </a:r>
          </a:p>
          <a:p>
            <a:r>
              <a:rPr lang="hr-HR" dirty="0" smtClean="0">
                <a:solidFill>
                  <a:srgbClr val="C00000"/>
                </a:solidFill>
              </a:rPr>
              <a:t>Ispitivali smo rodbinu,bližnje i prijatelje </a:t>
            </a:r>
          </a:p>
          <a:p>
            <a:r>
              <a:rPr lang="hr-HR" dirty="0" smtClean="0">
                <a:solidFill>
                  <a:srgbClr val="C00000"/>
                </a:solidFill>
              </a:rPr>
              <a:t>Išli smo po selu i skupljali podatke</a:t>
            </a:r>
          </a:p>
          <a:p>
            <a:r>
              <a:rPr lang="hr-HR" dirty="0" smtClean="0">
                <a:solidFill>
                  <a:srgbClr val="C00000"/>
                </a:solidFill>
              </a:rPr>
              <a:t>Zatim smo te podatke izračunali u postotke i stupnjeve</a:t>
            </a:r>
          </a:p>
          <a:p>
            <a:r>
              <a:rPr lang="hr-HR" dirty="0" smtClean="0">
                <a:solidFill>
                  <a:srgbClr val="C00000"/>
                </a:solidFill>
              </a:rPr>
              <a:t>Napravili smo kružni i stupčasti dijagram</a:t>
            </a:r>
          </a:p>
          <a:p>
            <a:r>
              <a:rPr lang="hr-HR" dirty="0" smtClean="0">
                <a:solidFill>
                  <a:srgbClr val="C00000"/>
                </a:solidFill>
              </a:rPr>
              <a:t>Definiciju smo potražili na internetu i u knjizi</a:t>
            </a:r>
          </a:p>
          <a:p>
            <a:r>
              <a:rPr lang="hr-HR" dirty="0" smtClean="0">
                <a:solidFill>
                  <a:srgbClr val="C00000"/>
                </a:solidFill>
              </a:rPr>
              <a:t>Napravili smo plakat o svemu tome</a:t>
            </a:r>
          </a:p>
          <a:p>
            <a:endParaRPr lang="hr-HR" dirty="0">
              <a:solidFill>
                <a:srgbClr val="C00000"/>
              </a:solidFill>
            </a:endParaRPr>
          </a:p>
        </p:txBody>
      </p:sp>
    </p:spTree>
    <p:extLst>
      <p:ext uri="{BB962C8B-B14F-4D97-AF65-F5344CB8AC3E}">
        <p14:creationId xmlns:p14="http://schemas.microsoft.com/office/powerpoint/2010/main" val="303700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Stupčasti i kružni dijagram </a:t>
            </a:r>
            <a:endParaRPr lang="hr-HR" dirty="0"/>
          </a:p>
        </p:txBody>
      </p:sp>
      <p:graphicFrame>
        <p:nvGraphicFramePr>
          <p:cNvPr id="4" name="Content Placeholder 16"/>
          <p:cNvGraphicFramePr>
            <a:graphicFrameLocks noGrp="1"/>
          </p:cNvGraphicFramePr>
          <p:nvPr>
            <p:ph idx="1"/>
            <p:extLst>
              <p:ext uri="{D42A27DB-BD31-4B8C-83A1-F6EECF244321}">
                <p14:modId xmlns:p14="http://schemas.microsoft.com/office/powerpoint/2010/main" val="1202097353"/>
              </p:ext>
            </p:extLst>
          </p:nvPr>
        </p:nvGraphicFramePr>
        <p:xfrm>
          <a:off x="677863" y="2382592"/>
          <a:ext cx="3765348" cy="36594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3915768025"/>
              </p:ext>
            </p:extLst>
          </p:nvPr>
        </p:nvGraphicFramePr>
        <p:xfrm>
          <a:off x="5082885" y="2215165"/>
          <a:ext cx="4022478" cy="40182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042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000" dirty="0" smtClean="0"/>
              <a:t>Napravili:</a:t>
            </a:r>
            <a:endParaRPr lang="hr-HR" sz="6000" dirty="0"/>
          </a:p>
        </p:txBody>
      </p:sp>
      <p:sp>
        <p:nvSpPr>
          <p:cNvPr id="3" name="Content Placeholder 2"/>
          <p:cNvSpPr>
            <a:spLocks noGrp="1"/>
          </p:cNvSpPr>
          <p:nvPr>
            <p:ph idx="1"/>
          </p:nvPr>
        </p:nvSpPr>
        <p:spPr/>
        <p:txBody>
          <a:bodyPr>
            <a:normAutofit/>
          </a:bodyPr>
          <a:lstStyle/>
          <a:p>
            <a:r>
              <a:rPr lang="hr-HR" sz="6000" dirty="0" smtClean="0">
                <a:solidFill>
                  <a:srgbClr val="C00000"/>
                </a:solidFill>
              </a:rPr>
              <a:t>Adam Korov</a:t>
            </a:r>
          </a:p>
          <a:p>
            <a:r>
              <a:rPr lang="hr-HR" sz="6000" dirty="0" smtClean="0">
                <a:solidFill>
                  <a:srgbClr val="C00000"/>
                </a:solidFill>
              </a:rPr>
              <a:t>Marko Vonić</a:t>
            </a:r>
          </a:p>
          <a:p>
            <a:r>
              <a:rPr lang="hr-HR" sz="6000" dirty="0" smtClean="0">
                <a:solidFill>
                  <a:srgbClr val="C00000"/>
                </a:solidFill>
              </a:rPr>
              <a:t>Karlo Marjanović</a:t>
            </a:r>
          </a:p>
        </p:txBody>
      </p:sp>
    </p:spTree>
    <p:extLst>
      <p:ext uri="{BB962C8B-B14F-4D97-AF65-F5344CB8AC3E}">
        <p14:creationId xmlns:p14="http://schemas.microsoft.com/office/powerpoint/2010/main" val="30145248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178</Words>
  <Application>Microsoft Office PowerPoint</Application>
  <PresentationFormat>Prilagođeno</PresentationFormat>
  <Paragraphs>44</Paragraphs>
  <Slides>8</Slides>
  <Notes>0</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Facet</vt:lpstr>
      <vt:lpstr>Prikazivanje i analiza podataka </vt:lpstr>
      <vt:lpstr>Dobili smo zadatak da ispitamo 100 ljudi koje im je najdraži film. Bilo je zabavno ali i jako hladno. Dobivali smo zanimljive odgovore i objašnjenja.  </vt:lpstr>
      <vt:lpstr>Najdraži filmovi </vt:lpstr>
      <vt:lpstr>Stupčasti dijagram</vt:lpstr>
      <vt:lpstr>Kružni dijagram</vt:lpstr>
      <vt:lpstr>Način prikupljanja podataka</vt:lpstr>
      <vt:lpstr>Stupčasti i kružni dijagram </vt:lpstr>
      <vt:lpstr>Napravili: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Prikazivanje i analiza podataka</dc:title>
  <dc:creator>David</dc:creator>
  <cp:lastModifiedBy>Učitelj</cp:lastModifiedBy>
  <cp:revision>15</cp:revision>
  <dcterms:created xsi:type="dcterms:W3CDTF">2016-11-16T15:22:54Z</dcterms:created>
  <dcterms:modified xsi:type="dcterms:W3CDTF">2016-11-24T10:53:54Z</dcterms:modified>
</cp:coreProperties>
</file>