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877296587926505E-2"/>
          <c:y val="0.1438775882181394"/>
          <c:w val="0.85190704286964125"/>
          <c:h val="0.6892166083406240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Glasovi</c:v>
                </c:pt>
              </c:strCache>
            </c:strRef>
          </c:tx>
          <c:spPr>
            <a:effectLst>
              <a:outerShdw dist="50800" sx="1000" sy="1000" algn="ctr" rotWithShape="0">
                <a:srgbClr val="000000"/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effectLst>
                <a:outerShdw dist="50800" sx="1000" sy="1000" algn="ctr" rotWithShape="0">
                  <a:schemeClr val="bg1"/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effectLst>
                <a:outerShdw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invertIfNegative val="0"/>
            <c:bubble3D val="0"/>
            <c:explosion val="2"/>
            <c:spPr>
              <a:solidFill>
                <a:schemeClr val="bg1">
                  <a:lumMod val="85000"/>
                </a:schemeClr>
              </a:solidFill>
              <a:effectLst>
                <a:outerShdw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effectLst>
                <a:outerShdw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Ljeto</c:v>
                </c:pt>
                <c:pt idx="1">
                  <c:v>Jesen</c:v>
                </c:pt>
                <c:pt idx="2">
                  <c:v>Zima</c:v>
                </c:pt>
                <c:pt idx="3">
                  <c:v>Proljeće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47</c:v>
                </c:pt>
                <c:pt idx="1">
                  <c:v>16</c:v>
                </c:pt>
                <c:pt idx="2">
                  <c:v>14</c:v>
                </c:pt>
                <c:pt idx="3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22252160"/>
        <c:axId val="22262144"/>
        <c:axId val="0"/>
      </c:bar3DChart>
      <c:catAx>
        <c:axId val="22252160"/>
        <c:scaling>
          <c:orientation val="minMax"/>
        </c:scaling>
        <c:delete val="0"/>
        <c:axPos val="b"/>
        <c:majorTickMark val="out"/>
        <c:minorTickMark val="none"/>
        <c:tickLblPos val="nextTo"/>
        <c:crossAx val="22262144"/>
        <c:crosses val="autoZero"/>
        <c:auto val="1"/>
        <c:lblAlgn val="ctr"/>
        <c:lblOffset val="100"/>
        <c:noMultiLvlLbl val="0"/>
      </c:catAx>
      <c:valAx>
        <c:axId val="22262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25216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5877296587926505E-2"/>
          <c:y val="0.1438775882181394"/>
          <c:w val="0.85190704286964125"/>
          <c:h val="0.6892166083406240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Glasovi</c:v>
                </c:pt>
              </c:strCache>
            </c:strRef>
          </c:tx>
          <c:spPr>
            <a:effectLst>
              <a:outerShdw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  <a:bevelB w="165100" prst="coolSlant"/>
            </a:sp3d>
          </c:spPr>
          <c:dPt>
            <c:idx val="0"/>
            <c:bubble3D val="0"/>
            <c:spPr>
              <a:solidFill>
                <a:srgbClr val="FFFF00"/>
              </a:solidFill>
              <a:effectLst>
                <a:outerShdw dist="50800" sx="1000" sy="1000" algn="ctr" rotWithShape="0">
                  <a:schemeClr val="bg1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</a:sp3d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effectLst>
                <a:outerShdw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</a:sp3d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effectLst>
                <a:outerShdw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</a:sp3d>
            </c:spPr>
          </c:dPt>
          <c:dPt>
            <c:idx val="3"/>
            <c:bubble3D val="0"/>
            <c:spPr>
              <a:solidFill>
                <a:srgbClr val="0070C0"/>
              </a:solidFill>
              <a:effectLst>
                <a:outerShdw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</a:sp3d>
            </c:spPr>
          </c:dPt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Ljeto</c:v>
                </c:pt>
                <c:pt idx="1">
                  <c:v>Jesen</c:v>
                </c:pt>
                <c:pt idx="2">
                  <c:v>Zima</c:v>
                </c:pt>
                <c:pt idx="3">
                  <c:v>Proljeće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47</c:v>
                </c:pt>
                <c:pt idx="1">
                  <c:v>16</c:v>
                </c:pt>
                <c:pt idx="2">
                  <c:v>14</c:v>
                </c:pt>
                <c:pt idx="3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699A44-555F-40B4-99AD-EEEC3282E813}" type="datetimeFigureOut">
              <a:rPr lang="hr-HR" smtClean="0"/>
              <a:t>24.11.2016.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22407-4007-4977-81F6-F9638AF3E2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579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699A44-555F-40B4-99AD-EEEC3282E813}" type="datetimeFigureOut">
              <a:rPr lang="hr-HR" smtClean="0"/>
              <a:t>24.11.2016.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22407-4007-4977-81F6-F9638AF3E2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683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699A44-555F-40B4-99AD-EEEC3282E813}" type="datetimeFigureOut">
              <a:rPr lang="hr-HR" smtClean="0"/>
              <a:t>24.11.2016.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22407-4007-4977-81F6-F9638AF3E2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624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699A44-555F-40B4-99AD-EEEC3282E813}" type="datetimeFigureOut">
              <a:rPr lang="hr-HR" smtClean="0"/>
              <a:t>24.11.2016.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22407-4007-4977-81F6-F9638AF3E2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24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699A44-555F-40B4-99AD-EEEC3282E813}" type="datetimeFigureOut">
              <a:rPr lang="hr-HR" smtClean="0"/>
              <a:t>24.11.2016.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22407-4007-4977-81F6-F9638AF3E2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0407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699A44-555F-40B4-99AD-EEEC3282E813}" type="datetimeFigureOut">
              <a:rPr lang="hr-HR" smtClean="0"/>
              <a:t>24.11.2016.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22407-4007-4977-81F6-F9638AF3E2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715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699A44-555F-40B4-99AD-EEEC3282E813}" type="datetimeFigureOut">
              <a:rPr lang="hr-HR" smtClean="0"/>
              <a:t>24.11.2016.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22407-4007-4977-81F6-F9638AF3E2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048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699A44-555F-40B4-99AD-EEEC3282E813}" type="datetimeFigureOut">
              <a:rPr lang="hr-HR" smtClean="0"/>
              <a:t>24.11.2016.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22407-4007-4977-81F6-F9638AF3E2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467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699A44-555F-40B4-99AD-EEEC3282E813}" type="datetimeFigureOut">
              <a:rPr lang="hr-HR" smtClean="0"/>
              <a:t>24.11.2016.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22407-4007-4977-81F6-F9638AF3E2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92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699A44-555F-40B4-99AD-EEEC3282E813}" type="datetimeFigureOut">
              <a:rPr lang="hr-HR" smtClean="0"/>
              <a:t>24.11.2016.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22407-4007-4977-81F6-F9638AF3E2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460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699A44-555F-40B4-99AD-EEEC3282E813}" type="datetimeFigureOut">
              <a:rPr lang="hr-HR" smtClean="0"/>
              <a:t>24.11.2016.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22407-4007-4977-81F6-F9638AF3E2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9051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r-Latn-R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r-Latn-RS" smtClean="0"/>
              <a:t>Haga clic para modificar el estilo de texto del patrón</a:t>
            </a:r>
          </a:p>
          <a:p>
            <a:pPr lvl="1"/>
            <a:r>
              <a:rPr lang="es-ES" altLang="sr-Latn-RS" smtClean="0"/>
              <a:t>Segundo nivel</a:t>
            </a:r>
          </a:p>
          <a:p>
            <a:pPr lvl="2"/>
            <a:r>
              <a:rPr lang="es-ES" altLang="sr-Latn-RS" smtClean="0"/>
              <a:t>Tercer nivel</a:t>
            </a:r>
          </a:p>
          <a:p>
            <a:pPr lvl="3"/>
            <a:r>
              <a:rPr lang="es-ES" altLang="sr-Latn-RS" smtClean="0"/>
              <a:t>Cuarto nivel</a:t>
            </a:r>
          </a:p>
          <a:p>
            <a:pPr lvl="4"/>
            <a:r>
              <a:rPr lang="es-ES" altLang="sr-Latn-R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9699A44-555F-40B4-99AD-EEEC3282E813}" type="datetimeFigureOut">
              <a:rPr lang="hr-HR" smtClean="0"/>
              <a:t>24.11.2016.</a:t>
            </a:fld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E22407-4007-4977-81F6-F9638AF3E23E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hr-HR" dirty="0" smtClean="0"/>
              <a:t>Najdraža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3793976"/>
          </a:xfrm>
        </p:spPr>
        <p:txBody>
          <a:bodyPr/>
          <a:lstStyle/>
          <a:p>
            <a:r>
              <a:rPr lang="hr-HR" dirty="0" smtClean="0"/>
              <a:t>Godišnja doba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120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1800" dirty="0" smtClean="0"/>
              <a:t>Dobili smo zadatak da ispitamo 100 ljudi koje im je najdraže godišnje doba.</a:t>
            </a:r>
          </a:p>
          <a:p>
            <a:pPr marL="0" indent="0">
              <a:buNone/>
            </a:pPr>
            <a:r>
              <a:rPr lang="hr-HR" sz="1800" dirty="0" smtClean="0"/>
              <a:t>Bilo je zabavno ali i jako hladno. Dobijali smo zanimljive odgovore i objašnjenja. </a:t>
            </a:r>
          </a:p>
          <a:p>
            <a:pPr marL="0" indent="0">
              <a:buNone/>
            </a:pPr>
            <a:r>
              <a:rPr lang="hr-HR" sz="1800" dirty="0" smtClean="0"/>
              <a:t>Čak smo saznali da je nekima i snijeg najdraže godišnje doba.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151760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1600" dirty="0" smtClean="0"/>
              <a:t>Prema očekivanjima ljeto je dobilo najviše glasova, čak 47, slijedilo ga je proljeće sa 23, jesen sa 16 i na kraju zima sa 14 glasova.</a:t>
            </a:r>
            <a:endParaRPr lang="hr-HR" sz="16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531641"/>
              </p:ext>
            </p:extLst>
          </p:nvPr>
        </p:nvGraphicFramePr>
        <p:xfrm>
          <a:off x="539552" y="2276872"/>
          <a:ext cx="3528392" cy="1048122"/>
        </p:xfrm>
        <a:graphic>
          <a:graphicData uri="http://schemas.openxmlformats.org/drawingml/2006/table">
            <a:tbl>
              <a:tblPr/>
              <a:tblGrid>
                <a:gridCol w="977900"/>
                <a:gridCol w="822300"/>
                <a:gridCol w="1728192"/>
              </a:tblGrid>
              <a:tr h="209551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Godišnje doba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Glasovi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Relativna frenkvencija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2497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Ljeto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0.47=47%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Jesen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0.16=16%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Zima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0.14=14%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Proljeće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0.23=23%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0128706"/>
              </p:ext>
            </p:extLst>
          </p:nvPr>
        </p:nvGraphicFramePr>
        <p:xfrm>
          <a:off x="2339752" y="3284984"/>
          <a:ext cx="4572000" cy="2809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778418"/>
              </p:ext>
            </p:extLst>
          </p:nvPr>
        </p:nvGraphicFramePr>
        <p:xfrm>
          <a:off x="4860032" y="1844824"/>
          <a:ext cx="4572000" cy="2809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16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15" grpId="0">
        <p:bldAsOne/>
      </p:bldGraphic>
      <p:bldGraphic spid="1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1800" dirty="0" smtClean="0"/>
              <a:t>Evo neke zanimljivosti od prikupljanja naše male ankete.</a:t>
            </a:r>
          </a:p>
          <a:p>
            <a:pPr marL="0" indent="0">
              <a:buNone/>
            </a:pPr>
            <a:r>
              <a:rPr lang="hr-HR" sz="1800" dirty="0" smtClean="0"/>
              <a:t>Večini ljudi je ljeto najbolje zbog praznika, velikih temperatura i pecanja, proljeće zbog buđenja prirode, jesen zbog plodova (ne zbog početka škole) i zima zbog snijega. </a:t>
            </a:r>
          </a:p>
          <a:p>
            <a:pPr marL="0" indent="0">
              <a:buNone/>
            </a:pPr>
            <a:r>
              <a:rPr lang="hr-HR" sz="1800" dirty="0" smtClean="0"/>
              <a:t>Nekima je smetalo što ih uznemiravamo, a nekima nije, neki su nas ponudili sokom, a neki brže istjerali da im ne smetamo.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81901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hr-HR" sz="1800" dirty="0" smtClean="0"/>
              <a:t>Napravili učenici 7.b razreda:</a:t>
            </a:r>
            <a:br>
              <a:rPr lang="hr-HR" sz="1800" dirty="0" smtClean="0"/>
            </a:br>
            <a:r>
              <a:rPr lang="hr-HR" sz="1800" dirty="0" smtClean="0"/>
              <a:t>Bruno Sinković, Gabriel Šanjug i Marin Popović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101999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812</Template>
  <TotalTime>67</TotalTime>
  <Words>168</Words>
  <Application>Microsoft Office PowerPoint</Application>
  <PresentationFormat>Prikaz na zaslonu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Diseño predeterminado</vt:lpstr>
      <vt:lpstr>Najdraža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Matematički projekt:</dc:title>
  <dc:creator>Karlo</dc:creator>
  <cp:lastModifiedBy>Učitelj</cp:lastModifiedBy>
  <cp:revision>8</cp:revision>
  <dcterms:created xsi:type="dcterms:W3CDTF">2016-11-20T12:49:12Z</dcterms:created>
  <dcterms:modified xsi:type="dcterms:W3CDTF">2016-11-24T09:54:17Z</dcterms:modified>
</cp:coreProperties>
</file>