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njig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Knjig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Knjig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rgbClr val="7030A0"/>
                </a:solidFill>
              </a:defRPr>
            </a:pPr>
            <a:r>
              <a:rPr lang="hr-HR">
                <a:solidFill>
                  <a:srgbClr val="7030A0"/>
                </a:solidFill>
              </a:rPr>
              <a:t>Frekvencija</a:t>
            </a:r>
            <a:endParaRPr lang="en-US">
              <a:solidFill>
                <a:srgbClr val="7030A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List1!$C$2</c:f>
              <c:strCache>
                <c:ptCount val="1"/>
                <c:pt idx="0">
                  <c:v>Broj ljudi</c:v>
                </c:pt>
              </c:strCache>
            </c:strRef>
          </c:tx>
          <c:invertIfNegative val="0"/>
          <c:cat>
            <c:strRef>
              <c:f>List1!$B$3:$B$7</c:f>
              <c:strCache>
                <c:ptCount val="5"/>
                <c:pt idx="0">
                  <c:v>Pas</c:v>
                </c:pt>
                <c:pt idx="1">
                  <c:v>Mačka</c:v>
                </c:pt>
                <c:pt idx="2">
                  <c:v>Zec</c:v>
                </c:pt>
                <c:pt idx="3">
                  <c:v>Hrčak</c:v>
                </c:pt>
                <c:pt idx="4">
                  <c:v>Papiga</c:v>
                </c:pt>
              </c:strCache>
            </c:strRef>
          </c:cat>
          <c:val>
            <c:numRef>
              <c:f>List1!$C$3:$C$7</c:f>
              <c:numCache>
                <c:formatCode>0%</c:formatCode>
                <c:ptCount val="5"/>
                <c:pt idx="0">
                  <c:v>0.25</c:v>
                </c:pt>
                <c:pt idx="1">
                  <c:v>0.19000000000000003</c:v>
                </c:pt>
                <c:pt idx="2">
                  <c:v>0.21000000000000002</c:v>
                </c:pt>
                <c:pt idx="3">
                  <c:v>0.19000000000000003</c:v>
                </c:pt>
                <c:pt idx="4">
                  <c:v>0.16000000000000003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10432"/>
        <c:axId val="22211968"/>
      </c:barChart>
      <c:catAx>
        <c:axId val="22210432"/>
        <c:scaling>
          <c:orientation val="minMax"/>
        </c:scaling>
        <c:delete val="0"/>
        <c:axPos val="b"/>
        <c:majorTickMark val="out"/>
        <c:minorTickMark val="none"/>
        <c:tickLblPos val="nextTo"/>
        <c:crossAx val="22211968"/>
        <c:crosses val="autoZero"/>
        <c:auto val="1"/>
        <c:lblAlgn val="ctr"/>
        <c:lblOffset val="100"/>
        <c:noMultiLvlLbl val="0"/>
      </c:catAx>
      <c:valAx>
        <c:axId val="22211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210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smtClean="0">
                <a:solidFill>
                  <a:srgbClr val="7030A0"/>
                </a:solidFill>
              </a:rPr>
              <a:t>Relativne frekvencije</a:t>
            </a:r>
            <a:endParaRPr lang="en-US" dirty="0">
              <a:solidFill>
                <a:srgbClr val="7030A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0877296587926538E-2"/>
          <c:y val="0.21795166229221349"/>
          <c:w val="0.73263801399825068"/>
          <c:h val="0.68921660834062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List1!$C$2</c:f>
              <c:strCache>
                <c:ptCount val="1"/>
                <c:pt idx="0">
                  <c:v>Broj ljudi</c:v>
                </c:pt>
              </c:strCache>
            </c:strRef>
          </c:tx>
          <c:invertIfNegative val="0"/>
          <c:cat>
            <c:strRef>
              <c:f>List1!$B$3:$B$7</c:f>
              <c:strCache>
                <c:ptCount val="5"/>
                <c:pt idx="0">
                  <c:v>Pas</c:v>
                </c:pt>
                <c:pt idx="1">
                  <c:v>Mačka</c:v>
                </c:pt>
                <c:pt idx="2">
                  <c:v>Zec</c:v>
                </c:pt>
                <c:pt idx="3">
                  <c:v>Hrčak</c:v>
                </c:pt>
                <c:pt idx="4">
                  <c:v>Papiga</c:v>
                </c:pt>
              </c:strCache>
            </c:strRef>
          </c:cat>
          <c:val>
            <c:numRef>
              <c:f>List1!$C$3:$C$7</c:f>
              <c:numCache>
                <c:formatCode>0%</c:formatCode>
                <c:ptCount val="5"/>
                <c:pt idx="0">
                  <c:v>0.25</c:v>
                </c:pt>
                <c:pt idx="1">
                  <c:v>0.19</c:v>
                </c:pt>
                <c:pt idx="2">
                  <c:v>0.21000000000000002</c:v>
                </c:pt>
                <c:pt idx="3">
                  <c:v>0.19</c:v>
                </c:pt>
                <c:pt idx="4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77120"/>
        <c:axId val="29377280"/>
      </c:barChart>
      <c:catAx>
        <c:axId val="22277120"/>
        <c:scaling>
          <c:orientation val="minMax"/>
        </c:scaling>
        <c:delete val="0"/>
        <c:axPos val="b"/>
        <c:majorTickMark val="out"/>
        <c:minorTickMark val="none"/>
        <c:tickLblPos val="nextTo"/>
        <c:crossAx val="29377280"/>
        <c:crosses val="autoZero"/>
        <c:auto val="1"/>
        <c:lblAlgn val="ctr"/>
        <c:lblOffset val="100"/>
        <c:noMultiLvlLbl val="0"/>
      </c:catAx>
      <c:valAx>
        <c:axId val="29377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277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List1!$C$2</c:f>
              <c:strCache>
                <c:ptCount val="1"/>
                <c:pt idx="0">
                  <c:v>Broj ljudi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List1!$B$3:$B$7</c:f>
              <c:strCache>
                <c:ptCount val="5"/>
                <c:pt idx="0">
                  <c:v>Pas</c:v>
                </c:pt>
                <c:pt idx="1">
                  <c:v>Mačka</c:v>
                </c:pt>
                <c:pt idx="2">
                  <c:v>Zec</c:v>
                </c:pt>
                <c:pt idx="3">
                  <c:v>Hrčak</c:v>
                </c:pt>
                <c:pt idx="4">
                  <c:v>Papiga</c:v>
                </c:pt>
              </c:strCache>
            </c:strRef>
          </c:cat>
          <c:val>
            <c:numRef>
              <c:f>List1!$C$3:$C$7</c:f>
              <c:numCache>
                <c:formatCode>General</c:formatCode>
                <c:ptCount val="5"/>
                <c:pt idx="0">
                  <c:v>25</c:v>
                </c:pt>
                <c:pt idx="1">
                  <c:v>19</c:v>
                </c:pt>
                <c:pt idx="2">
                  <c:v>21</c:v>
                </c:pt>
                <c:pt idx="3">
                  <c:v>19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042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60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217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290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7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904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359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175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740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622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796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73D8-4C33-4258-96F3-8836B00FBE00}" type="datetimeFigureOut">
              <a:rPr lang="hr-HR" smtClean="0"/>
              <a:pPr/>
              <a:t>24.11.2016.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9B17-D8A6-4587-94A9-5AA80761FC9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685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PRIKAZIVANJE I ANALIZA PODATAKA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TABLICA FREKVENCIJA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Ispitali smo sto ljudi koja im je najdraža životinja, a ovakva je bila statistika poslije svega </a:t>
            </a:r>
          </a:p>
          <a:p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619672" y="3284984"/>
          <a:ext cx="6096000" cy="26743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40684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Najdraža životinja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Broj ljudi</a:t>
                      </a:r>
                      <a:endParaRPr lang="hr-HR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Mačka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19</a:t>
                      </a:r>
                      <a:endParaRPr lang="hr-HR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Zec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21</a:t>
                      </a:r>
                      <a:endParaRPr lang="hr-HR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Hrčak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19</a:t>
                      </a:r>
                      <a:endParaRPr lang="hr-HR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Papiga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</a:t>
                      </a:r>
                    </a:p>
                    <a:p>
                      <a:pPr algn="l"/>
                      <a:r>
                        <a:rPr lang="hr-HR" dirty="0" smtClean="0"/>
                        <a:t>Ukupno: 100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7030A0"/>
                </a:solidFill>
              </a:rPr>
              <a:t>Stupčasti dijagram frekvencija</a:t>
            </a:r>
            <a:endParaRPr lang="hr-HR" dirty="0">
              <a:solidFill>
                <a:srgbClr val="7030A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Tablica relativnih frekvencija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r>
              <a:rPr lang="hr-HR" dirty="0" smtClean="0"/>
              <a:t>Poslije smo sve to pretvorili u postotke</a:t>
            </a:r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1475656" y="2774402"/>
          <a:ext cx="6096000" cy="30308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/>
                <a:gridCol w="2032000"/>
                <a:gridCol w="2032000"/>
              </a:tblGrid>
              <a:tr h="720667">
                <a:tc>
                  <a:txBody>
                    <a:bodyPr/>
                    <a:lstStyle/>
                    <a:p>
                      <a:r>
                        <a:rPr lang="hr-HR" dirty="0" smtClean="0"/>
                        <a:t>Najdraža životinja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Frekvencija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Relativna frekvencija</a:t>
                      </a:r>
                      <a:endParaRPr lang="hr-HR" dirty="0"/>
                    </a:p>
                  </a:txBody>
                  <a:tcPr/>
                </a:tc>
              </a:tr>
              <a:tr h="41752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Pas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25%</a:t>
                      </a:r>
                      <a:endParaRPr lang="hr-HR" dirty="0"/>
                    </a:p>
                  </a:txBody>
                  <a:tcPr/>
                </a:tc>
              </a:tr>
              <a:tr h="41752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Mačka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19%</a:t>
                      </a:r>
                      <a:endParaRPr lang="hr-HR" dirty="0"/>
                    </a:p>
                  </a:txBody>
                  <a:tcPr/>
                </a:tc>
              </a:tr>
              <a:tr h="41752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Zec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21%</a:t>
                      </a:r>
                      <a:endParaRPr lang="hr-HR" dirty="0"/>
                    </a:p>
                  </a:txBody>
                  <a:tcPr/>
                </a:tc>
              </a:tr>
              <a:tr h="41752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Hrčak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19%</a:t>
                      </a:r>
                      <a:endParaRPr lang="hr-HR" dirty="0"/>
                    </a:p>
                  </a:txBody>
                  <a:tcPr/>
                </a:tc>
              </a:tr>
              <a:tr h="63355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Papiga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</a:t>
                      </a:r>
                    </a:p>
                    <a:p>
                      <a:pPr algn="l"/>
                      <a:r>
                        <a:rPr lang="hr-HR" dirty="0" smtClean="0"/>
                        <a:t>Ukupno: 100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16%</a:t>
                      </a:r>
                    </a:p>
                    <a:p>
                      <a:pPr algn="l"/>
                      <a:r>
                        <a:rPr lang="hr-HR" dirty="0" smtClean="0"/>
                        <a:t>Ukupno 100%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7030A0"/>
                </a:solidFill>
              </a:rPr>
              <a:t>Stupčasti dijagram relativnih frekvencija</a:t>
            </a:r>
            <a:endParaRPr lang="hr-HR" dirty="0">
              <a:solidFill>
                <a:srgbClr val="7030A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Kružni dijagram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 poslije svega napravile kružni dijagram</a:t>
            </a:r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5" name="Rezervirano mjesto sadržaja 3"/>
          <p:cNvGraphicFramePr>
            <a:graphicFrameLocks/>
          </p:cNvGraphicFramePr>
          <p:nvPr/>
        </p:nvGraphicFramePr>
        <p:xfrm>
          <a:off x="467544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>
                <a:solidFill>
                  <a:srgbClr val="7030A0"/>
                </a:solidFill>
              </a:rPr>
              <a:t>Izradile: Barbara Kovač 7.a</a:t>
            </a:r>
          </a:p>
          <a:p>
            <a:pPr algn="just"/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 smtClean="0">
                <a:solidFill>
                  <a:srgbClr val="7030A0"/>
                </a:solidFill>
              </a:rPr>
              <a:t>              Klara </a:t>
            </a:r>
            <a:r>
              <a:rPr lang="hr-HR" dirty="0" err="1" smtClean="0">
                <a:solidFill>
                  <a:srgbClr val="7030A0"/>
                </a:solidFill>
              </a:rPr>
              <a:t>Matejčić</a:t>
            </a:r>
            <a:r>
              <a:rPr lang="hr-HR" dirty="0" smtClean="0">
                <a:solidFill>
                  <a:srgbClr val="7030A0"/>
                </a:solidFill>
              </a:rPr>
              <a:t> 7.a</a:t>
            </a:r>
          </a:p>
          <a:p>
            <a:pPr algn="just"/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 smtClean="0">
                <a:solidFill>
                  <a:srgbClr val="7030A0"/>
                </a:solidFill>
              </a:rPr>
              <a:t>              Sara Šporčić 7. a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114</Words>
  <Application>Microsoft Office PowerPoint</Application>
  <PresentationFormat>Prikaz na zaslonu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PRIKAZIVANJE I ANALIZA PODATAKA</vt:lpstr>
      <vt:lpstr>TABLICA FREKVENCIJA</vt:lpstr>
      <vt:lpstr>Stupčasti dijagram frekvencija</vt:lpstr>
      <vt:lpstr>Tablica relativnih frekvencija</vt:lpstr>
      <vt:lpstr>Stupčasti dijagram relativnih frekvencija</vt:lpstr>
      <vt:lpstr>Kružni dijagram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PRIKAZIVANJE I ANALIZA PODATAKA</dc:title>
  <dc:creator>CoreGamer</dc:creator>
  <cp:lastModifiedBy>Učitelj</cp:lastModifiedBy>
  <cp:revision>5</cp:revision>
  <dcterms:created xsi:type="dcterms:W3CDTF">2016-11-20T15:40:46Z</dcterms:created>
  <dcterms:modified xsi:type="dcterms:W3CDTF">2016-11-24T09:53:20Z</dcterms:modified>
</cp:coreProperties>
</file>