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7" r:id="rId5"/>
    <p:sldId id="268" r:id="rId6"/>
    <p:sldId id="269" r:id="rId7"/>
    <p:sldId id="272" r:id="rId8"/>
    <p:sldId id="271" r:id="rId9"/>
    <p:sldId id="273" r:id="rId10"/>
    <p:sldId id="270" r:id="rId11"/>
    <p:sldId id="274" r:id="rId12"/>
    <p:sldId id="275" r:id="rId13"/>
    <p:sldId id="276" r:id="rId14"/>
    <p:sldId id="277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F1789"/>
    <a:srgbClr val="000000"/>
    <a:srgbClr val="4F0801"/>
    <a:srgbClr val="45537B"/>
    <a:srgbClr val="54BE8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8" d="100"/>
          <a:sy n="108" d="100"/>
        </p:scale>
        <p:origin x="-65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F2436-A120-44C6-8DEB-FB39AA37F16A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25144"/>
            <a:ext cx="7920880" cy="1368152"/>
          </a:xfrm>
        </p:spPr>
        <p:txBody>
          <a:bodyPr>
            <a:noAutofit/>
          </a:bodyPr>
          <a:lstStyle/>
          <a:p>
            <a:r>
              <a:rPr lang="hr-HR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ea typeface="Adobe Heiti Std R" pitchFamily="34" charset="-128"/>
                <a:cs typeface="Arial" pitchFamily="34" charset="0"/>
              </a:rPr>
              <a:t>30. listopada 2013.</a:t>
            </a:r>
            <a:endParaRPr lang="en-US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nard MT Condensed" pitchFamily="18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836712"/>
            <a:ext cx="8064896" cy="936104"/>
          </a:xfrm>
        </p:spPr>
        <p:txBody>
          <a:bodyPr>
            <a:noAutofit/>
          </a:bodyPr>
          <a:lstStyle/>
          <a:p>
            <a:r>
              <a:rPr lang="hr-HR" sz="44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ea typeface="Adobe Heiti Std R" pitchFamily="34" charset="-128"/>
                <a:cs typeface="Arial" pitchFamily="34" charset="0"/>
              </a:rPr>
              <a:t>OŠ “Matija Gubec”  MAGADENOVAC</a:t>
            </a:r>
            <a:endParaRPr lang="en-US" sz="44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nard MT Condensed" pitchFamily="18" charset="0"/>
              <a:ea typeface="Adobe Heiti Std R" pitchFamily="34" charset="-128"/>
              <a:cs typeface="Arial" pitchFamily="34" charset="0"/>
            </a:endParaRPr>
          </a:p>
        </p:txBody>
      </p:sp>
      <p:pic>
        <p:nvPicPr>
          <p:cNvPr id="5" name="Slika 4" descr="3d_Animasi_Fire_Brigade_Anima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628800"/>
            <a:ext cx="3251051" cy="3456384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55875" y="404813"/>
            <a:ext cx="6373813" cy="936625"/>
          </a:xfrm>
        </p:spPr>
        <p:txBody>
          <a:bodyPr>
            <a:noAutofit/>
          </a:bodyPr>
          <a:lstStyle/>
          <a:p>
            <a:r>
              <a:rPr lang="hr-HR" sz="4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urora BdCn BT" pitchFamily="34" charset="0"/>
                <a:ea typeface="Adobe Heiti Std R" pitchFamily="34" charset="-128"/>
                <a:cs typeface="Arial" pitchFamily="34" charset="0"/>
              </a:rPr>
              <a:t>NAČIN REALIZACIJE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urora BdCn BT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827584" y="116632"/>
            <a:ext cx="1015663" cy="65527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r-HR" sz="5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</a:rPr>
              <a:t>VATRU GASI, BRATA SPASI</a:t>
            </a:r>
            <a:endParaRPr lang="hr-HR" sz="5400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ernard MT Condensed" pitchFamily="18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51520" y="2247968"/>
            <a:ext cx="553998" cy="39411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OŠ “Matija Gubec” </a:t>
            </a:r>
            <a:r>
              <a:rPr lang="hr-HR" sz="2400" dirty="0" err="1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Magadenovac</a:t>
            </a:r>
            <a:endParaRPr lang="hr-HR" sz="2400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Bernard MT Condensed" pitchFamily="18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835696" y="2996952"/>
            <a:ext cx="553998" cy="33936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30. listopada 2013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12" name="Slika 11" descr="DSCN4976.JPG"/>
          <p:cNvPicPr>
            <a:picLocks noChangeAspect="1"/>
          </p:cNvPicPr>
          <p:nvPr/>
        </p:nvPicPr>
        <p:blipFill>
          <a:blip r:embed="rId3" cstate="print"/>
          <a:srcRect l="20185" t="17301" r="19261" b="4843"/>
          <a:stretch>
            <a:fillRect/>
          </a:stretch>
        </p:blipFill>
        <p:spPr>
          <a:xfrm>
            <a:off x="3059832" y="2060848"/>
            <a:ext cx="1296144" cy="2345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Slika 13" descr="DSCN4982.JPG"/>
          <p:cNvPicPr>
            <a:picLocks noChangeAspect="1"/>
          </p:cNvPicPr>
          <p:nvPr/>
        </p:nvPicPr>
        <p:blipFill>
          <a:blip r:embed="rId4" cstate="print"/>
          <a:srcRect t="10256" b="4274"/>
          <a:stretch>
            <a:fillRect/>
          </a:stretch>
        </p:blipFill>
        <p:spPr>
          <a:xfrm>
            <a:off x="6084168" y="4797152"/>
            <a:ext cx="2808312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Slika 12" descr="DSCN4979.JPG"/>
          <p:cNvPicPr>
            <a:picLocks noChangeAspect="1"/>
          </p:cNvPicPr>
          <p:nvPr/>
        </p:nvPicPr>
        <p:blipFill>
          <a:blip r:embed="rId5" cstate="print"/>
          <a:srcRect t="8081"/>
          <a:stretch>
            <a:fillRect/>
          </a:stretch>
        </p:blipFill>
        <p:spPr>
          <a:xfrm>
            <a:off x="5076056" y="2780928"/>
            <a:ext cx="2376264" cy="1638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kstniOkvir 15"/>
          <p:cNvSpPr txBox="1"/>
          <p:nvPr/>
        </p:nvSpPr>
        <p:spPr>
          <a:xfrm>
            <a:off x="2627784" y="4725144"/>
            <a:ext cx="33843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r-HR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Smireno i organizirano, </a:t>
            </a:r>
          </a:p>
          <a:p>
            <a:pPr algn="ctr">
              <a:buNone/>
            </a:pPr>
            <a:r>
              <a:rPr lang="hr-HR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    prema evakuacijskom planu,</a:t>
            </a:r>
          </a:p>
          <a:p>
            <a:pPr algn="ctr">
              <a:buNone/>
            </a:pPr>
            <a:r>
              <a:rPr lang="hr-HR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       svi učenici, učitelji </a:t>
            </a:r>
          </a:p>
          <a:p>
            <a:pPr algn="ctr">
              <a:buNone/>
            </a:pPr>
            <a:r>
              <a:rPr lang="hr-HR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        i ostali zaposlenici škole </a:t>
            </a:r>
          </a:p>
          <a:p>
            <a:pPr algn="ctr">
              <a:buNone/>
            </a:pPr>
            <a:r>
              <a:rPr lang="hr-HR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     napustili su školsku zgradu – za manje od 2 </a:t>
            </a:r>
            <a:r>
              <a:rPr lang="hr-HR" sz="20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minute.</a:t>
            </a:r>
            <a:endParaRPr lang="hr-HR" sz="2000" dirty="0">
              <a:ln>
                <a:solidFill>
                  <a:srgbClr val="DF1789"/>
                </a:solidFill>
              </a:ln>
              <a:latin typeface="Aurora BdCn BT" pitchFamily="34" charset="0"/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2699792" y="126876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Aurora BdCn BT" pitchFamily="34" charset="0"/>
              </a:rPr>
              <a:t>3.2 Evakuacija</a:t>
            </a:r>
            <a:endParaRPr lang="hr-HR" sz="3600" dirty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Aurora BdCn BT" pitchFamily="34" charset="0"/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4572000" y="1916832"/>
            <a:ext cx="4320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Oko 11 sati oglasila se sirena označavajući vatrogasnu uzbunu.</a:t>
            </a:r>
            <a:endParaRPr lang="hr-HR" dirty="0">
              <a:ln>
                <a:solidFill>
                  <a:srgbClr val="DF1789"/>
                </a:solidFill>
              </a:ln>
              <a:latin typeface="Aurora BdCn BT" pitchFamily="34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55875" y="404813"/>
            <a:ext cx="6373813" cy="936625"/>
          </a:xfrm>
        </p:spPr>
        <p:txBody>
          <a:bodyPr>
            <a:noAutofit/>
          </a:bodyPr>
          <a:lstStyle/>
          <a:p>
            <a:r>
              <a:rPr lang="hr-HR" sz="4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urora BdCn BT" pitchFamily="34" charset="0"/>
                <a:ea typeface="Adobe Heiti Std R" pitchFamily="34" charset="-128"/>
                <a:cs typeface="Arial" pitchFamily="34" charset="0"/>
              </a:rPr>
              <a:t>NAČIN REALIZACIJE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urora BdCn BT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827584" y="116632"/>
            <a:ext cx="1015663" cy="65527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r-HR" sz="5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</a:rPr>
              <a:t>VATRU GASI, BRATA SPASI</a:t>
            </a:r>
            <a:endParaRPr lang="hr-HR" sz="5400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ernard MT Condensed" pitchFamily="18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51520" y="2247968"/>
            <a:ext cx="553998" cy="39411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OŠ “Matija Gubec” </a:t>
            </a:r>
            <a:r>
              <a:rPr lang="hr-HR" sz="2400" dirty="0" err="1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Magadenovac</a:t>
            </a:r>
            <a:endParaRPr lang="hr-HR" sz="2400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Bernard MT Condensed" pitchFamily="18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835696" y="2996952"/>
            <a:ext cx="553998" cy="33936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30. listopada 2013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2771800" y="4869160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r-HR" sz="20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Tamo nas je pozdravio nastavnik Stjepan Grubić </a:t>
            </a:r>
          </a:p>
          <a:p>
            <a:pPr algn="ctr">
              <a:buNone/>
            </a:pPr>
            <a:r>
              <a:rPr lang="hr-HR" sz="20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i objasnio nam važnost </a:t>
            </a:r>
          </a:p>
          <a:p>
            <a:pPr algn="ctr">
              <a:buNone/>
            </a:pPr>
            <a:r>
              <a:rPr lang="hr-HR" sz="20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i značaj evakuacije</a:t>
            </a:r>
          </a:p>
          <a:p>
            <a:pPr algn="ctr">
              <a:buNone/>
            </a:pPr>
            <a:r>
              <a:rPr lang="hr-HR" sz="20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 te vatrogasnog poziva. 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2699792" y="1340768"/>
            <a:ext cx="6401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Aurora BdCn BT" pitchFamily="34" charset="0"/>
              </a:rPr>
              <a:t>3.3 Okupljanje na zbornom mjestu</a:t>
            </a:r>
            <a:endParaRPr lang="hr-HR" sz="3200" dirty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Aurora BdCn BT" pitchFamily="34" charset="0"/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2771800" y="2060848"/>
            <a:ext cx="4032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Nakon evakuacije svi smo se okupili na zbornom mjestu – rukometnom igralištu iza školske zgrade.</a:t>
            </a:r>
            <a:endParaRPr lang="hr-HR" sz="2000" dirty="0">
              <a:ln>
                <a:solidFill>
                  <a:srgbClr val="DF1789"/>
                </a:solidFill>
              </a:ln>
              <a:latin typeface="Aurora BdCn BT" pitchFamily="34" charset="0"/>
            </a:endParaRPr>
          </a:p>
        </p:txBody>
      </p:sp>
      <p:pic>
        <p:nvPicPr>
          <p:cNvPr id="20" name="Slika 19" descr="DSCN4990.JPG"/>
          <p:cNvPicPr>
            <a:picLocks noChangeAspect="1"/>
          </p:cNvPicPr>
          <p:nvPr/>
        </p:nvPicPr>
        <p:blipFill>
          <a:blip r:embed="rId3" cstate="print"/>
          <a:srcRect l="8824" r="23529" b="22794"/>
          <a:stretch>
            <a:fillRect/>
          </a:stretch>
        </p:blipFill>
        <p:spPr>
          <a:xfrm>
            <a:off x="7092280" y="2060848"/>
            <a:ext cx="165618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Slika 20" descr="DSCN4989.JPG"/>
          <p:cNvPicPr>
            <a:picLocks noChangeAspect="1"/>
          </p:cNvPicPr>
          <p:nvPr/>
        </p:nvPicPr>
        <p:blipFill>
          <a:blip r:embed="rId4" cstate="print"/>
          <a:srcRect t="20000" b="11667"/>
          <a:stretch>
            <a:fillRect/>
          </a:stretch>
        </p:blipFill>
        <p:spPr>
          <a:xfrm>
            <a:off x="3131840" y="3068960"/>
            <a:ext cx="3231579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Slika 21" descr="IMG_0296.JPG"/>
          <p:cNvPicPr>
            <a:picLocks noChangeAspect="1"/>
          </p:cNvPicPr>
          <p:nvPr/>
        </p:nvPicPr>
        <p:blipFill>
          <a:blip r:embed="rId5" cstate="print"/>
          <a:srcRect t="18132" r="22438"/>
          <a:stretch>
            <a:fillRect/>
          </a:stretch>
        </p:blipFill>
        <p:spPr>
          <a:xfrm>
            <a:off x="6300192" y="4869160"/>
            <a:ext cx="2454436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55875" y="404813"/>
            <a:ext cx="6373813" cy="936625"/>
          </a:xfrm>
        </p:spPr>
        <p:txBody>
          <a:bodyPr>
            <a:noAutofit/>
          </a:bodyPr>
          <a:lstStyle/>
          <a:p>
            <a:r>
              <a:rPr lang="hr-HR" sz="4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urora BdCn BT" pitchFamily="34" charset="0"/>
                <a:ea typeface="Adobe Heiti Std R" pitchFamily="34" charset="-128"/>
                <a:cs typeface="Arial" pitchFamily="34" charset="0"/>
              </a:rPr>
              <a:t>NAČIN REALIZACIJE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urora BdCn BT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827584" y="116632"/>
            <a:ext cx="1015663" cy="65527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r-HR" sz="5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</a:rPr>
              <a:t>VATRU GASI, BRATA SPASI</a:t>
            </a:r>
            <a:endParaRPr lang="hr-HR" sz="5400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ernard MT Condensed" pitchFamily="18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51520" y="2247968"/>
            <a:ext cx="553998" cy="39411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OŠ “Matija Gubec” </a:t>
            </a:r>
            <a:r>
              <a:rPr lang="hr-HR" sz="2400" dirty="0" err="1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Magadenovac</a:t>
            </a:r>
            <a:endParaRPr lang="hr-HR" sz="2400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Bernard MT Condensed" pitchFamily="18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835696" y="2996952"/>
            <a:ext cx="553998" cy="33936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30. listopada 2013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2627784" y="134076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Aurora BdCn BT" pitchFamily="34" charset="0"/>
              </a:rPr>
              <a:t>3.4 Natjecanje učenika </a:t>
            </a:r>
            <a:r>
              <a:rPr lang="hr-HR" sz="3200" dirty="0" err="1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Aurora BdCn BT" pitchFamily="34" charset="0"/>
              </a:rPr>
              <a:t>brentačama</a:t>
            </a:r>
            <a:endParaRPr lang="hr-HR" sz="3200" dirty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Aurora BdCn BT" pitchFamily="34" charset="0"/>
            </a:endParaRPr>
          </a:p>
        </p:txBody>
      </p:sp>
      <p:pic>
        <p:nvPicPr>
          <p:cNvPr id="13" name="Slika 12" descr="DSCN5025.JPG"/>
          <p:cNvPicPr>
            <a:picLocks noChangeAspect="1"/>
          </p:cNvPicPr>
          <p:nvPr/>
        </p:nvPicPr>
        <p:blipFill>
          <a:blip r:embed="rId3" cstate="print"/>
          <a:srcRect t="16162" b="19239"/>
          <a:stretch>
            <a:fillRect/>
          </a:stretch>
        </p:blipFill>
        <p:spPr>
          <a:xfrm>
            <a:off x="4283968" y="2132856"/>
            <a:ext cx="4458789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Slika 14" descr="IMG_0270.JPG"/>
          <p:cNvPicPr>
            <a:picLocks noChangeAspect="1"/>
          </p:cNvPicPr>
          <p:nvPr/>
        </p:nvPicPr>
        <p:blipFill>
          <a:blip r:embed="rId4" cstate="print"/>
          <a:srcRect l="7229" t="33735" b="3614"/>
          <a:stretch>
            <a:fillRect/>
          </a:stretch>
        </p:blipFill>
        <p:spPr>
          <a:xfrm>
            <a:off x="2915816" y="4509120"/>
            <a:ext cx="3816424" cy="1932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kstniOkvir 16"/>
          <p:cNvSpPr txBox="1"/>
          <p:nvPr/>
        </p:nvSpPr>
        <p:spPr>
          <a:xfrm>
            <a:off x="6948264" y="4941168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O pobjednicima su odlučivale </a:t>
            </a:r>
          </a:p>
          <a:p>
            <a:pPr algn="ctr"/>
            <a:r>
              <a:rPr lang="hr-HR" sz="20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desetinke sekunde.</a:t>
            </a:r>
            <a:endParaRPr lang="hr-HR" sz="2000" dirty="0">
              <a:ln>
                <a:solidFill>
                  <a:srgbClr val="DF1789"/>
                </a:solidFill>
              </a:ln>
              <a:latin typeface="Aurora BdCn BT" pitchFamily="34" charset="0"/>
            </a:endParaRPr>
          </a:p>
        </p:txBody>
      </p:sp>
      <p:sp>
        <p:nvSpPr>
          <p:cNvPr id="22" name="TekstniOkvir 21"/>
          <p:cNvSpPr txBox="1"/>
          <p:nvPr/>
        </p:nvSpPr>
        <p:spPr>
          <a:xfrm>
            <a:off x="2699792" y="2420888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Natjecanje </a:t>
            </a:r>
          </a:p>
          <a:p>
            <a:pPr algn="ctr"/>
            <a:r>
              <a:rPr lang="hr-HR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je bilo </a:t>
            </a:r>
          </a:p>
          <a:p>
            <a:pPr algn="ctr"/>
            <a:r>
              <a:rPr lang="hr-HR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vrlo uzbudljivo </a:t>
            </a:r>
            <a:endParaRPr lang="hr-HR" dirty="0">
              <a:ln>
                <a:solidFill>
                  <a:srgbClr val="DF1789"/>
                </a:solidFill>
              </a:ln>
              <a:latin typeface="Aurora BdCn BT" pitchFamily="34" charset="0"/>
            </a:endParaRPr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55875" y="404813"/>
            <a:ext cx="6373813" cy="936625"/>
          </a:xfrm>
        </p:spPr>
        <p:txBody>
          <a:bodyPr>
            <a:noAutofit/>
          </a:bodyPr>
          <a:lstStyle/>
          <a:p>
            <a:r>
              <a:rPr lang="hr-HR" sz="4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urora BdCn BT" pitchFamily="34" charset="0"/>
                <a:ea typeface="Adobe Heiti Std R" pitchFamily="34" charset="-128"/>
                <a:cs typeface="Arial" pitchFamily="34" charset="0"/>
              </a:rPr>
              <a:t>NAČIN REALIZACIJE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urora BdCn BT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827584" y="116632"/>
            <a:ext cx="1015663" cy="65527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r-HR" sz="5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</a:rPr>
              <a:t>VATRU GASI, BRATA SPASI</a:t>
            </a:r>
            <a:endParaRPr lang="hr-HR" sz="5400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ernard MT Condensed" pitchFamily="18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51520" y="2247968"/>
            <a:ext cx="553998" cy="39411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OŠ “Matija Gubec” </a:t>
            </a:r>
            <a:r>
              <a:rPr lang="hr-HR" sz="2400" dirty="0" err="1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Magadenovac</a:t>
            </a:r>
            <a:endParaRPr lang="hr-HR" sz="2400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Bernard MT Condensed" pitchFamily="18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835696" y="2996952"/>
            <a:ext cx="553998" cy="33936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30. listopada 2013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5364088" y="2924944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r-HR" sz="20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Članovi DVD-a </a:t>
            </a:r>
            <a:r>
              <a:rPr lang="hr-HR" sz="2000" dirty="0" err="1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Beničanici</a:t>
            </a:r>
            <a:r>
              <a:rPr lang="hr-HR" sz="20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 stigli su vatrogasnim kolima</a:t>
            </a:r>
          </a:p>
          <a:p>
            <a:pPr algn="ctr">
              <a:buNone/>
            </a:pPr>
            <a:r>
              <a:rPr lang="hr-HR" sz="20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 i vrlo uvjerljivo uprizorili vježbu gašenja 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2627784" y="1340768"/>
            <a:ext cx="7024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Aurora BdCn BT" pitchFamily="34" charset="0"/>
              </a:rPr>
              <a:t>3.5  Pokazna vježba DVD </a:t>
            </a:r>
            <a:r>
              <a:rPr lang="hr-HR" sz="2800" dirty="0" err="1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Aurora BdCn BT" pitchFamily="34" charset="0"/>
              </a:rPr>
              <a:t>Beničanici</a:t>
            </a:r>
            <a:r>
              <a:rPr lang="hr-HR" sz="28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Aurora BdCn BT" pitchFamily="34" charset="0"/>
              </a:rPr>
              <a:t> </a:t>
            </a:r>
            <a:endParaRPr lang="hr-HR" sz="2800" dirty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Aurora BdCn BT" pitchFamily="34" charset="0"/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2843808" y="19888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Slavlje 6. b razreda ( pobjednika u natjecanju) prekinuo je zvuk vatrogasne sirene. </a:t>
            </a:r>
            <a:endParaRPr lang="hr-HR" dirty="0">
              <a:ln>
                <a:solidFill>
                  <a:srgbClr val="DF1789"/>
                </a:solidFill>
              </a:ln>
              <a:latin typeface="Aurora BdCn BT" pitchFamily="34" charset="0"/>
            </a:endParaRPr>
          </a:p>
        </p:txBody>
      </p:sp>
      <p:pic>
        <p:nvPicPr>
          <p:cNvPr id="12" name="Slika 11" descr="DSCN5041.JPG"/>
          <p:cNvPicPr>
            <a:picLocks noChangeAspect="1"/>
          </p:cNvPicPr>
          <p:nvPr/>
        </p:nvPicPr>
        <p:blipFill>
          <a:blip r:embed="rId3" cstate="print"/>
          <a:srcRect b="40772"/>
          <a:stretch>
            <a:fillRect/>
          </a:stretch>
        </p:blipFill>
        <p:spPr>
          <a:xfrm>
            <a:off x="5148064" y="4653136"/>
            <a:ext cx="3769562" cy="1674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Slika 12" descr="DSCN5034.JPG"/>
          <p:cNvPicPr>
            <a:picLocks noChangeAspect="1"/>
          </p:cNvPicPr>
          <p:nvPr/>
        </p:nvPicPr>
        <p:blipFill>
          <a:blip r:embed="rId4" cstate="print"/>
          <a:srcRect l="13086" r="22315" b="40772"/>
          <a:stretch>
            <a:fillRect/>
          </a:stretch>
        </p:blipFill>
        <p:spPr>
          <a:xfrm>
            <a:off x="2987824" y="2780928"/>
            <a:ext cx="2303754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kstniOkvir 13"/>
          <p:cNvSpPr txBox="1"/>
          <p:nvPr/>
        </p:nvSpPr>
        <p:spPr>
          <a:xfrm>
            <a:off x="2699792" y="4581128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Prizori razbuktale vatre i njezinog brzog gašenja vrlo su uvjerljivo učenicima osvijestili svu opasnost, ali i važnost vatrogasnog poziva!</a:t>
            </a:r>
            <a:endParaRPr lang="hr-HR" dirty="0">
              <a:ln>
                <a:solidFill>
                  <a:srgbClr val="DF1789"/>
                </a:solidFill>
              </a:ln>
              <a:latin typeface="Aurora BdCn BT" pitchFamily="34" charset="0"/>
            </a:endParaRPr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/>
          <p:cNvSpPr txBox="1"/>
          <p:nvPr/>
        </p:nvSpPr>
        <p:spPr>
          <a:xfrm>
            <a:off x="827584" y="116632"/>
            <a:ext cx="1015663" cy="65527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r-HR" sz="5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</a:rPr>
              <a:t>VATRU GASI, BRATA SPASI</a:t>
            </a:r>
            <a:endParaRPr lang="hr-HR" sz="5400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ernard MT Condensed" pitchFamily="18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51520" y="2247968"/>
            <a:ext cx="553998" cy="39411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OŠ “Matija Gubec” </a:t>
            </a:r>
            <a:r>
              <a:rPr lang="hr-HR" sz="2400" dirty="0" err="1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Magadenovac</a:t>
            </a:r>
            <a:endParaRPr lang="hr-HR" sz="2400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Bernard MT Condensed" pitchFamily="18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835696" y="2996952"/>
            <a:ext cx="553998" cy="33936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30. listopada 2013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2699792" y="548681"/>
            <a:ext cx="62646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r-HR" sz="24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Učenicima se projektni dan svidio,</a:t>
            </a:r>
          </a:p>
          <a:p>
            <a:pPr algn="ctr">
              <a:buNone/>
            </a:pPr>
            <a:r>
              <a:rPr lang="hr-HR" sz="24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 jer su izašli iz učionica, </a:t>
            </a:r>
          </a:p>
          <a:p>
            <a:pPr algn="ctr">
              <a:buNone/>
            </a:pPr>
            <a:r>
              <a:rPr lang="hr-HR" sz="24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okušali se i pokazali svoje vatrogasne vještine, </a:t>
            </a:r>
          </a:p>
          <a:p>
            <a:pPr algn="ctr">
              <a:buNone/>
            </a:pPr>
            <a:r>
              <a:rPr lang="hr-HR" sz="24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ali i iz prve ruke vidjeli rad obučenih vatrogasaca</a:t>
            </a:r>
            <a:r>
              <a:rPr lang="hr-HR" sz="20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.</a:t>
            </a:r>
          </a:p>
          <a:p>
            <a:pPr algn="ctr">
              <a:buNone/>
            </a:pPr>
            <a:endParaRPr lang="hr-HR" sz="2400" dirty="0" smtClean="0">
              <a:latin typeface="Bernard MT Condensed" pitchFamily="18" charset="0"/>
            </a:endParaRPr>
          </a:p>
          <a:p>
            <a:pPr algn="ctr">
              <a:buNone/>
            </a:pPr>
            <a:endParaRPr lang="hr-HR" sz="2400" dirty="0" smtClean="0">
              <a:latin typeface="Bernard MT Condensed" pitchFamily="18" charset="0"/>
            </a:endParaRPr>
          </a:p>
          <a:p>
            <a:pPr algn="ctr">
              <a:buNone/>
            </a:pPr>
            <a:endParaRPr lang="hr-HR" sz="2000" dirty="0" smtClean="0">
              <a:latin typeface="Bernard MT Condensed" pitchFamily="18" charset="0"/>
            </a:endParaRPr>
          </a:p>
          <a:p>
            <a:pPr algn="ctr">
              <a:buNone/>
            </a:pPr>
            <a:endParaRPr lang="hr-HR" sz="2000" dirty="0" smtClean="0">
              <a:latin typeface="Bernard MT Condensed" pitchFamily="18" charset="0"/>
            </a:endParaRPr>
          </a:p>
          <a:p>
            <a:pPr algn="ctr">
              <a:buNone/>
            </a:pPr>
            <a:endParaRPr lang="hr-HR" sz="2000" dirty="0" smtClean="0">
              <a:latin typeface="Bernard MT Condensed" pitchFamily="18" charset="0"/>
            </a:endParaRPr>
          </a:p>
          <a:p>
            <a:pPr algn="ctr">
              <a:buNone/>
            </a:pPr>
            <a:endParaRPr lang="hr-HR" sz="2000" dirty="0" smtClean="0">
              <a:latin typeface="Bernard MT Condensed" pitchFamily="18" charset="0"/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2699792" y="1340768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ernard MT Condensed" pitchFamily="18" charset="0"/>
              </a:rPr>
              <a:t> </a:t>
            </a:r>
            <a:endParaRPr lang="hr-HR" sz="3200" dirty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4067944" y="5429264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hr-HR" sz="24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Na kraju, svi su učenici sretno i sigurno </a:t>
            </a:r>
            <a:r>
              <a:rPr lang="hr-HR" sz="2400" dirty="0" err="1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preveženi</a:t>
            </a:r>
            <a:r>
              <a:rPr lang="hr-HR" sz="24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 kućama.</a:t>
            </a:r>
          </a:p>
        </p:txBody>
      </p:sp>
      <p:pic>
        <p:nvPicPr>
          <p:cNvPr id="15" name="Slika 14" descr="fireman_driving_fire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924944"/>
            <a:ext cx="2952328" cy="236186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420" y="70520"/>
            <a:ext cx="7244179" cy="838200"/>
          </a:xfrm>
        </p:spPr>
        <p:txBody>
          <a:bodyPr>
            <a:noAutofit/>
          </a:bodyPr>
          <a:lstStyle/>
          <a:p>
            <a:r>
              <a:rPr lang="hr-HR" sz="5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ea typeface="Adobe Heiti Std R" pitchFamily="34" charset="-128"/>
                <a:cs typeface="Arial" pitchFamily="34" charset="0"/>
              </a:rPr>
              <a:t> </a:t>
            </a:r>
            <a:endParaRPr lang="en-US" sz="54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ernard MT Condensed" pitchFamily="18" charset="0"/>
              <a:ea typeface="Adobe Heiti Std R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920880" cy="4464496"/>
          </a:xfrm>
        </p:spPr>
        <p:txBody>
          <a:bodyPr>
            <a:noAutofit/>
          </a:bodyPr>
          <a:lstStyle/>
          <a:p>
            <a:r>
              <a:rPr lang="hr-HR" sz="96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ea typeface="Adobe Heiti Std R" pitchFamily="34" charset="-128"/>
                <a:cs typeface="Arial" pitchFamily="34" charset="0"/>
              </a:rPr>
              <a:t>VATRU GASI, BRATA SPASI</a:t>
            </a:r>
            <a:endParaRPr lang="en-US" sz="9600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nard MT Condensed" pitchFamily="18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3886200" cy="471264"/>
          </a:xfrm>
        </p:spPr>
        <p:txBody>
          <a:bodyPr>
            <a:noAutofit/>
          </a:bodyPr>
          <a:lstStyle/>
          <a:p>
            <a:r>
              <a:rPr lang="hr-HR" sz="44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  <a:ea typeface="Adobe Heiti Std R" pitchFamily="34" charset="-128"/>
                <a:cs typeface="Arial" pitchFamily="34" charset="0"/>
              </a:rPr>
              <a:t>školski projekt</a:t>
            </a:r>
            <a:endParaRPr lang="en-US" sz="44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nard MT Condensed" pitchFamily="18" charset="0"/>
              <a:ea typeface="Adobe Heiti Std R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55875" y="404813"/>
            <a:ext cx="6373813" cy="936625"/>
          </a:xfrm>
        </p:spPr>
        <p:txBody>
          <a:bodyPr>
            <a:noAutofit/>
          </a:bodyPr>
          <a:lstStyle/>
          <a:p>
            <a:r>
              <a:rPr lang="hr-HR" sz="5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urora BdCn BT" pitchFamily="34" charset="0"/>
                <a:ea typeface="Adobe Heiti Std R" pitchFamily="34" charset="-128"/>
                <a:cs typeface="Arial" pitchFamily="34" charset="0"/>
              </a:rPr>
              <a:t>CILJ PROJEKTA </a:t>
            </a:r>
            <a:endParaRPr lang="en-US" sz="54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urora BdCn BT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55875" y="1844825"/>
            <a:ext cx="6588125" cy="2664296"/>
          </a:xfrm>
        </p:spPr>
        <p:txBody>
          <a:bodyPr>
            <a:normAutofit fontScale="85000" lnSpcReduction="10000"/>
          </a:bodyPr>
          <a:lstStyle/>
          <a:p>
            <a:pPr lvl="0">
              <a:buFontTx/>
              <a:buChar char="-"/>
              <a:defRPr/>
            </a:pPr>
            <a:r>
              <a:rPr lang="hr-HR" sz="4400" dirty="0" smtClean="0">
                <a:ln>
                  <a:solidFill>
                    <a:srgbClr val="DF1789"/>
                  </a:solidFill>
                </a:ln>
                <a:solidFill>
                  <a:srgbClr val="000000"/>
                </a:solidFill>
                <a:latin typeface="Aurora BdCn BT" pitchFamily="34" charset="0"/>
              </a:rPr>
              <a:t>razvijati smisao za tehniku</a:t>
            </a:r>
          </a:p>
          <a:p>
            <a:pPr lvl="0">
              <a:buNone/>
              <a:defRPr/>
            </a:pPr>
            <a:r>
              <a:rPr lang="hr-HR" sz="4400" dirty="0" smtClean="0">
                <a:ln>
                  <a:solidFill>
                    <a:srgbClr val="DF1789"/>
                  </a:solidFill>
                </a:ln>
                <a:solidFill>
                  <a:srgbClr val="000000"/>
                </a:solidFill>
                <a:latin typeface="Aurora BdCn BT" pitchFamily="34" charset="0"/>
              </a:rPr>
              <a:t>- upoznavanje učenika s ulogom vatrogasaca u životu ljudi</a:t>
            </a:r>
            <a:endParaRPr lang="en-US" sz="4400" dirty="0" smtClean="0">
              <a:ln>
                <a:solidFill>
                  <a:srgbClr val="DF1789"/>
                </a:solidFill>
              </a:ln>
              <a:solidFill>
                <a:srgbClr val="000000"/>
              </a:solidFill>
              <a:latin typeface="Aurora BdCn BT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4400" dirty="0">
              <a:ln>
                <a:solidFill>
                  <a:srgbClr val="DF1789"/>
                </a:solidFill>
              </a:ln>
              <a:latin typeface="Bernard MT Condensed" pitchFamily="18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827584" y="116632"/>
            <a:ext cx="1015663" cy="65527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r-HR" sz="5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</a:rPr>
              <a:t>VATRU GASI, BRATA SPASI</a:t>
            </a:r>
            <a:endParaRPr lang="hr-HR" sz="5400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ernard MT Condensed" pitchFamily="18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51520" y="2247968"/>
            <a:ext cx="553998" cy="39411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OŠ “Matija Gubec” </a:t>
            </a:r>
            <a:r>
              <a:rPr lang="hr-HR" sz="2400" dirty="0" err="1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Magadenovac</a:t>
            </a:r>
            <a:endParaRPr lang="hr-HR" sz="2400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Bernard MT Condensed" pitchFamily="18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1835696" y="2852936"/>
            <a:ext cx="553998" cy="33936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30. listopada 2013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8" name="Slika 7" descr="Fire_Animation_by_wolfofstor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077072"/>
            <a:ext cx="2952328" cy="2214246"/>
          </a:xfrm>
          <a:prstGeom prst="rect">
            <a:avLst/>
          </a:prstGeom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55875" y="404813"/>
            <a:ext cx="6373813" cy="936625"/>
          </a:xfrm>
        </p:spPr>
        <p:txBody>
          <a:bodyPr>
            <a:noAutofit/>
          </a:bodyPr>
          <a:lstStyle/>
          <a:p>
            <a:r>
              <a:rPr lang="hr-HR" sz="5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urora BdCn BT" pitchFamily="34" charset="0"/>
                <a:ea typeface="Adobe Heiti Std R" pitchFamily="34" charset="-128"/>
                <a:cs typeface="Arial" pitchFamily="34" charset="0"/>
              </a:rPr>
              <a:t>NAMJENA PROJEKTA </a:t>
            </a:r>
            <a:endParaRPr lang="en-US" sz="54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urora BdCn BT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55875" y="1844825"/>
            <a:ext cx="6588125" cy="2664296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hr-HR" sz="44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obučiti djecu u gašenju vatre</a:t>
            </a:r>
          </a:p>
          <a:p>
            <a:pPr>
              <a:buFontTx/>
              <a:buChar char="-"/>
            </a:pPr>
            <a:r>
              <a:rPr lang="hr-HR" sz="44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obučiti djecu u pružanju prve pomoći u nepogodama i nesrećama</a:t>
            </a:r>
            <a:endParaRPr lang="en-US" sz="4400" dirty="0">
              <a:ln>
                <a:solidFill>
                  <a:srgbClr val="DF1789"/>
                </a:solidFill>
              </a:ln>
              <a:latin typeface="Aurora BdCn BT" pitchFamily="34" charset="0"/>
              <a:ea typeface="Adobe Heiti Std R" pitchFamily="34" charset="-128"/>
              <a:cs typeface="Arial" pitchFamily="34" charset="0"/>
            </a:endParaRPr>
          </a:p>
        </p:txBody>
      </p:sp>
      <p:pic>
        <p:nvPicPr>
          <p:cNvPr id="8" name="Slika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288852"/>
            <a:ext cx="2592288" cy="2092476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827584" y="116632"/>
            <a:ext cx="1015663" cy="65527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r-HR" sz="5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</a:rPr>
              <a:t>VATRU GASI, BRATA SPASI</a:t>
            </a:r>
            <a:endParaRPr lang="hr-HR" sz="5400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ernard MT Condensed" pitchFamily="18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51520" y="2247968"/>
            <a:ext cx="553998" cy="39411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OŠ “Matija Gubec” </a:t>
            </a:r>
            <a:r>
              <a:rPr lang="hr-HR" sz="2400" dirty="0" err="1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Magadenovac</a:t>
            </a:r>
            <a:endParaRPr lang="hr-HR" sz="2400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Bernard MT Condensed" pitchFamily="18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835696" y="2996952"/>
            <a:ext cx="553998" cy="33936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30. listopada 2013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55875" y="404813"/>
            <a:ext cx="6373813" cy="936625"/>
          </a:xfrm>
        </p:spPr>
        <p:txBody>
          <a:bodyPr>
            <a:noAutofit/>
          </a:bodyPr>
          <a:lstStyle/>
          <a:p>
            <a:r>
              <a:rPr lang="hr-HR" sz="5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urora BdCn BT" pitchFamily="34" charset="0"/>
                <a:ea typeface="Adobe Heiti Std R" pitchFamily="34" charset="-128"/>
                <a:cs typeface="Arial" pitchFamily="34" charset="0"/>
              </a:rPr>
              <a:t>NOSITELJI PROJEKTA </a:t>
            </a:r>
            <a:endParaRPr lang="en-US" sz="54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urora BdCn BT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55875" y="1844825"/>
            <a:ext cx="6588125" cy="26642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r-HR" sz="4400" dirty="0" smtClean="0">
                <a:latin typeface="Bernard MT Condensed" pitchFamily="18" charset="0"/>
              </a:rPr>
              <a:t> </a:t>
            </a:r>
            <a:r>
              <a:rPr lang="hr-HR" sz="44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- voditelj - učitelj tehničke kulture Stjepan Grubić </a:t>
            </a:r>
          </a:p>
          <a:p>
            <a:pPr>
              <a:buNone/>
            </a:pPr>
            <a:r>
              <a:rPr lang="hr-HR" sz="44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 - svi učenici, učitelji i zaposlenici škole </a:t>
            </a:r>
          </a:p>
          <a:p>
            <a:pPr>
              <a:buNone/>
            </a:pPr>
            <a:r>
              <a:rPr lang="hr-HR" sz="44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 - članovi DVD-a </a:t>
            </a:r>
            <a:r>
              <a:rPr lang="hr-HR" sz="4400" dirty="0" err="1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Beničanci</a:t>
            </a:r>
            <a:r>
              <a:rPr lang="hr-HR" sz="44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 i </a:t>
            </a:r>
            <a:r>
              <a:rPr lang="hr-HR" sz="4400" dirty="0" err="1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Marijanci</a:t>
            </a:r>
            <a:endParaRPr lang="en-US" sz="4400" dirty="0">
              <a:ln>
                <a:solidFill>
                  <a:srgbClr val="DF1789"/>
                </a:solidFill>
              </a:ln>
              <a:latin typeface="Aurora BdCn BT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827584" y="116632"/>
            <a:ext cx="1015663" cy="65527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r-HR" sz="5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</a:rPr>
              <a:t>VATRU GASI, BRATA SPASI</a:t>
            </a:r>
            <a:endParaRPr lang="hr-HR" sz="5400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ernard MT Condensed" pitchFamily="18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51520" y="2247968"/>
            <a:ext cx="553998" cy="39411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OŠ “Matija Gubec” </a:t>
            </a:r>
            <a:r>
              <a:rPr lang="hr-HR" sz="2400" dirty="0" err="1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Magadenovac</a:t>
            </a:r>
            <a:endParaRPr lang="hr-HR" sz="2400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Bernard MT Condensed" pitchFamily="18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835696" y="2996952"/>
            <a:ext cx="553998" cy="33936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30. listopada 2013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55875" y="404813"/>
            <a:ext cx="6373813" cy="936625"/>
          </a:xfrm>
        </p:spPr>
        <p:txBody>
          <a:bodyPr>
            <a:noAutofit/>
          </a:bodyPr>
          <a:lstStyle/>
          <a:p>
            <a:r>
              <a:rPr lang="hr-HR" sz="4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urora BdCn BT" pitchFamily="34" charset="0"/>
                <a:ea typeface="Adobe Heiti Std R" pitchFamily="34" charset="-128"/>
                <a:cs typeface="Arial" pitchFamily="34" charset="0"/>
              </a:rPr>
              <a:t>NAČIN REALIZACIJE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urora BdCn BT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55776" y="1772816"/>
            <a:ext cx="6480720" cy="489654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r-HR" sz="2600" dirty="0" smtClean="0">
                <a:ln>
                  <a:solidFill>
                    <a:srgbClr val="DF1789"/>
                  </a:solidFill>
                </a:ln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hr-HR" sz="3800" dirty="0" smtClean="0">
                <a:ln>
                  <a:solidFill>
                    <a:srgbClr val="DF1789"/>
                  </a:solidFill>
                </a:ln>
                <a:solidFill>
                  <a:srgbClr val="FFFF00"/>
                </a:solidFill>
                <a:latin typeface="Bernard MT Condensed" pitchFamily="18" charset="0"/>
              </a:rPr>
              <a:t>1.</a:t>
            </a:r>
            <a:r>
              <a:rPr lang="hr-HR" sz="2600" dirty="0" smtClean="0">
                <a:ln>
                  <a:solidFill>
                    <a:srgbClr val="DF1789"/>
                  </a:solidFill>
                </a:ln>
                <a:latin typeface="Bernard MT Condensed" pitchFamily="18" charset="0"/>
              </a:rPr>
              <a:t> </a:t>
            </a:r>
            <a:r>
              <a:rPr lang="hr-HR" sz="3600" dirty="0" smtClean="0">
                <a:ln>
                  <a:solidFill>
                    <a:srgbClr val="DF1789"/>
                  </a:solidFill>
                </a:ln>
                <a:solidFill>
                  <a:srgbClr val="FFFF00"/>
                </a:solidFill>
                <a:latin typeface="Bernard MT Condensed" pitchFamily="18" charset="0"/>
              </a:rPr>
              <a:t>Sat razrednika</a:t>
            </a:r>
          </a:p>
          <a:p>
            <a:pPr>
              <a:buNone/>
            </a:pPr>
            <a:endParaRPr lang="hr-HR" sz="2600" dirty="0" smtClean="0">
              <a:ln>
                <a:solidFill>
                  <a:srgbClr val="DF1789"/>
                </a:solidFill>
              </a:ln>
              <a:latin typeface="Bernard MT Condensed" pitchFamily="18" charset="0"/>
            </a:endParaRPr>
          </a:p>
          <a:p>
            <a:pPr>
              <a:buNone/>
            </a:pPr>
            <a:r>
              <a:rPr lang="hr-HR" sz="2600" dirty="0" smtClean="0">
                <a:ln>
                  <a:solidFill>
                    <a:srgbClr val="DF1789"/>
                  </a:solidFill>
                </a:ln>
                <a:latin typeface="Bernard MT Condensed" pitchFamily="18" charset="0"/>
              </a:rPr>
              <a:t>    </a:t>
            </a:r>
            <a:r>
              <a:rPr lang="hr-HR" sz="36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Gledanje edukativnog filma “Vatrogasci”</a:t>
            </a:r>
          </a:p>
          <a:p>
            <a:pPr>
              <a:buNone/>
            </a:pPr>
            <a:endParaRPr lang="hr-HR" sz="1800" dirty="0" smtClean="0">
              <a:ln>
                <a:solidFill>
                  <a:srgbClr val="DF1789"/>
                </a:solidFill>
              </a:ln>
              <a:latin typeface="Aurora BdCn BT" pitchFamily="34" charset="0"/>
            </a:endParaRPr>
          </a:p>
          <a:p>
            <a:pPr>
              <a:buNone/>
            </a:pPr>
            <a:r>
              <a:rPr lang="hr-HR" sz="28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     Upoznavanje učenika s:</a:t>
            </a:r>
          </a:p>
          <a:p>
            <a:pPr>
              <a:buNone/>
            </a:pPr>
            <a:r>
              <a:rPr lang="hr-HR" sz="28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       - opasnostima nekontrolirane vatre </a:t>
            </a:r>
          </a:p>
          <a:p>
            <a:pPr>
              <a:buNone/>
            </a:pPr>
            <a:r>
              <a:rPr lang="hr-HR" sz="28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       - osnovnim metodama gašenja požara </a:t>
            </a:r>
          </a:p>
          <a:p>
            <a:pPr>
              <a:buNone/>
            </a:pPr>
            <a:r>
              <a:rPr lang="hr-HR" sz="28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       - pružanja prve pomoći</a:t>
            </a:r>
          </a:p>
          <a:p>
            <a:pPr>
              <a:buNone/>
            </a:pPr>
            <a:endParaRPr lang="hr-HR" sz="2800" dirty="0" smtClean="0">
              <a:ln>
                <a:solidFill>
                  <a:srgbClr val="DF1789"/>
                </a:solidFill>
              </a:ln>
              <a:latin typeface="Aurora BdCn BT" pitchFamily="34" charset="0"/>
            </a:endParaRPr>
          </a:p>
          <a:p>
            <a:pPr>
              <a:buNone/>
            </a:pPr>
            <a:endParaRPr lang="hr-HR" sz="2100" dirty="0" smtClean="0">
              <a:ln>
                <a:solidFill>
                  <a:srgbClr val="DF1789"/>
                </a:solidFill>
              </a:ln>
              <a:latin typeface="Aurora BdCn BT" pitchFamily="34" charset="0"/>
            </a:endParaRPr>
          </a:p>
          <a:p>
            <a:pPr>
              <a:buNone/>
            </a:pPr>
            <a:r>
              <a:rPr lang="hr-HR" sz="33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     Odabir razrednih ekipa </a:t>
            </a:r>
          </a:p>
          <a:p>
            <a:pPr>
              <a:buNone/>
            </a:pPr>
            <a:r>
              <a:rPr lang="hr-HR" sz="33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     za natjecanje u vatrogasnim  vještinama  </a:t>
            </a:r>
          </a:p>
          <a:p>
            <a:pPr>
              <a:buNone/>
            </a:pPr>
            <a:r>
              <a:rPr lang="hr-HR" sz="33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     ( tri predstavnika po razredu ).</a:t>
            </a:r>
          </a:p>
          <a:p>
            <a:pPr>
              <a:buNone/>
            </a:pPr>
            <a:endParaRPr lang="hr-HR" sz="2400" dirty="0" smtClean="0">
              <a:latin typeface="Bernard MT Condensed" pitchFamily="18" charset="0"/>
            </a:endParaRPr>
          </a:p>
          <a:p>
            <a:pPr>
              <a:buNone/>
            </a:pPr>
            <a:r>
              <a:rPr lang="hr-HR" sz="2400" dirty="0" smtClean="0">
                <a:latin typeface="Bernard MT Condensed" pitchFamily="18" charset="0"/>
              </a:rPr>
              <a:t>  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827584" y="116632"/>
            <a:ext cx="1015663" cy="65527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r-HR" sz="5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</a:rPr>
              <a:t>VATRU GASI, BRATA SPASI</a:t>
            </a:r>
            <a:endParaRPr lang="hr-HR" sz="5400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ernard MT Condensed" pitchFamily="18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51520" y="2247968"/>
            <a:ext cx="553998" cy="39411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OŠ “Matija Gubec” </a:t>
            </a:r>
            <a:r>
              <a:rPr lang="hr-HR" sz="2400" dirty="0" err="1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Magadenovac</a:t>
            </a:r>
            <a:endParaRPr lang="hr-HR" sz="2400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Bernard MT Condensed" pitchFamily="18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835696" y="2996952"/>
            <a:ext cx="553998" cy="33936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30. listopada 2013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55875" y="404813"/>
            <a:ext cx="6373813" cy="936625"/>
          </a:xfrm>
        </p:spPr>
        <p:txBody>
          <a:bodyPr>
            <a:noAutofit/>
          </a:bodyPr>
          <a:lstStyle/>
          <a:p>
            <a:r>
              <a:rPr lang="hr-HR" sz="4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urora BdCn BT" pitchFamily="34" charset="0"/>
                <a:ea typeface="Adobe Heiti Std R" pitchFamily="34" charset="-128"/>
                <a:cs typeface="Arial" pitchFamily="34" charset="0"/>
              </a:rPr>
              <a:t>NAČIN REALIZACIJE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urora BdCn BT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55776" y="1628800"/>
            <a:ext cx="6480720" cy="50405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hr-HR" sz="12800" dirty="0" smtClean="0">
                <a:ln>
                  <a:solidFill>
                    <a:srgbClr val="DF1789"/>
                  </a:solidFill>
                </a:ln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hr-HR" sz="12800" dirty="0" smtClean="0">
                <a:ln>
                  <a:solidFill>
                    <a:srgbClr val="DF1789"/>
                  </a:solidFill>
                </a:ln>
                <a:solidFill>
                  <a:srgbClr val="FFFF00"/>
                </a:solidFill>
                <a:latin typeface="Aurora BdCn BT" pitchFamily="34" charset="0"/>
              </a:rPr>
              <a:t>2.  Priprema za projektni dan</a:t>
            </a:r>
          </a:p>
          <a:p>
            <a:pPr>
              <a:buNone/>
            </a:pPr>
            <a:r>
              <a:rPr lang="hr-HR" sz="3800" dirty="0" smtClean="0">
                <a:ln>
                  <a:solidFill>
                    <a:srgbClr val="DF1789"/>
                  </a:solidFill>
                </a:ln>
                <a:solidFill>
                  <a:srgbClr val="FFFF00"/>
                </a:solidFill>
                <a:latin typeface="Bernard MT Condensed" pitchFamily="18" charset="0"/>
              </a:rPr>
              <a:t> </a:t>
            </a:r>
          </a:p>
          <a:p>
            <a:pPr>
              <a:buNone/>
            </a:pPr>
            <a:r>
              <a:rPr lang="hr-HR" sz="3800" dirty="0" smtClean="0">
                <a:ln>
                  <a:solidFill>
                    <a:srgbClr val="DF1789"/>
                  </a:solidFill>
                </a:ln>
                <a:solidFill>
                  <a:srgbClr val="FFFF00"/>
                </a:solidFill>
                <a:latin typeface="Bernard MT Condensed" pitchFamily="18" charset="0"/>
              </a:rPr>
              <a:t>     </a:t>
            </a:r>
            <a:endParaRPr lang="hr-HR" sz="3800" dirty="0" smtClean="0">
              <a:ln>
                <a:solidFill>
                  <a:srgbClr val="DF1789"/>
                </a:solidFill>
              </a:ln>
              <a:solidFill>
                <a:srgbClr val="000000"/>
              </a:solidFill>
              <a:latin typeface="Bernard MT Condensed" pitchFamily="18" charset="0"/>
            </a:endParaRPr>
          </a:p>
          <a:p>
            <a:pPr>
              <a:buNone/>
            </a:pPr>
            <a:endParaRPr lang="hr-HR" sz="3800" dirty="0" smtClean="0">
              <a:ln>
                <a:solidFill>
                  <a:srgbClr val="DF1789"/>
                </a:solidFill>
              </a:ln>
              <a:solidFill>
                <a:srgbClr val="000000"/>
              </a:solidFill>
              <a:latin typeface="Bernard MT Condensed" pitchFamily="18" charset="0"/>
            </a:endParaRPr>
          </a:p>
          <a:p>
            <a:pPr>
              <a:buNone/>
            </a:pPr>
            <a:endParaRPr lang="hr-HR" sz="3800" dirty="0" smtClean="0">
              <a:ln>
                <a:solidFill>
                  <a:srgbClr val="DF1789"/>
                </a:solidFill>
              </a:ln>
              <a:solidFill>
                <a:srgbClr val="FFFF00"/>
              </a:solidFill>
              <a:latin typeface="Bernard MT Condensed" pitchFamily="18" charset="0"/>
            </a:endParaRPr>
          </a:p>
          <a:p>
            <a:pPr>
              <a:buNone/>
            </a:pPr>
            <a:r>
              <a:rPr lang="hr-HR" sz="3800" dirty="0" smtClean="0">
                <a:ln>
                  <a:solidFill>
                    <a:srgbClr val="DF1789"/>
                  </a:solidFill>
                </a:ln>
                <a:solidFill>
                  <a:srgbClr val="FFFF00"/>
                </a:solidFill>
                <a:latin typeface="Bernard MT Condensed" pitchFamily="18" charset="0"/>
              </a:rPr>
              <a:t>   </a:t>
            </a:r>
          </a:p>
          <a:p>
            <a:pPr>
              <a:buNone/>
            </a:pPr>
            <a:r>
              <a:rPr lang="hr-HR" sz="3800" dirty="0" smtClean="0">
                <a:ln>
                  <a:solidFill>
                    <a:srgbClr val="DF1789"/>
                  </a:solidFill>
                </a:ln>
                <a:solidFill>
                  <a:srgbClr val="FFFF00"/>
                </a:solidFill>
                <a:latin typeface="Bernard MT Condensed" pitchFamily="18" charset="0"/>
              </a:rPr>
              <a:t>    </a:t>
            </a:r>
            <a:endParaRPr lang="hr-HR" sz="2800" dirty="0" smtClean="0">
              <a:ln>
                <a:solidFill>
                  <a:srgbClr val="DF1789"/>
                </a:solidFill>
              </a:ln>
              <a:latin typeface="Bernard MT Condensed" pitchFamily="18" charset="0"/>
            </a:endParaRPr>
          </a:p>
          <a:p>
            <a:pPr>
              <a:buNone/>
            </a:pPr>
            <a:endParaRPr lang="hr-HR" sz="2400" dirty="0" smtClean="0">
              <a:ln>
                <a:solidFill>
                  <a:srgbClr val="DF1789"/>
                </a:solidFill>
              </a:ln>
              <a:latin typeface="Bernard MT Condensed" pitchFamily="18" charset="0"/>
            </a:endParaRPr>
          </a:p>
          <a:p>
            <a:pPr>
              <a:buNone/>
            </a:pPr>
            <a:endParaRPr lang="hr-HR" sz="2400" dirty="0" smtClean="0">
              <a:ln>
                <a:solidFill>
                  <a:srgbClr val="DF1789"/>
                </a:solidFill>
              </a:ln>
              <a:latin typeface="Bernard MT Condensed" pitchFamily="18" charset="0"/>
            </a:endParaRPr>
          </a:p>
          <a:p>
            <a:pPr algn="r">
              <a:buNone/>
            </a:pPr>
            <a:r>
              <a:rPr lang="hr-HR" sz="2400" dirty="0" smtClean="0">
                <a:ln>
                  <a:solidFill>
                    <a:srgbClr val="DF1789"/>
                  </a:solidFill>
                </a:ln>
                <a:latin typeface="Bernard MT Condensed" pitchFamily="18" charset="0"/>
              </a:rPr>
              <a:t> </a:t>
            </a:r>
            <a:r>
              <a:rPr lang="hr-HR" sz="4600" dirty="0" smtClean="0">
                <a:ln>
                  <a:solidFill>
                    <a:srgbClr val="DF1789"/>
                  </a:solidFill>
                </a:ln>
                <a:solidFill>
                  <a:srgbClr val="000000"/>
                </a:solidFill>
                <a:latin typeface="Bernard MT Condensed" pitchFamily="18" charset="0"/>
              </a:rPr>
              <a:t>Izrada panoa</a:t>
            </a:r>
            <a:endParaRPr lang="hr-HR" sz="4600" dirty="0" smtClean="0">
              <a:ln>
                <a:solidFill>
                  <a:srgbClr val="DF1789"/>
                </a:solidFill>
              </a:ln>
              <a:latin typeface="Bernard MT Condensed" pitchFamily="18" charset="0"/>
            </a:endParaRPr>
          </a:p>
          <a:p>
            <a:pPr>
              <a:buNone/>
            </a:pPr>
            <a:endParaRPr lang="hr-HR" sz="2400" dirty="0" smtClean="0">
              <a:ln>
                <a:solidFill>
                  <a:srgbClr val="DF1789"/>
                </a:solidFill>
              </a:ln>
              <a:latin typeface="Bernard MT Condensed" pitchFamily="18" charset="0"/>
            </a:endParaRPr>
          </a:p>
          <a:p>
            <a:pPr>
              <a:buNone/>
            </a:pPr>
            <a:endParaRPr lang="hr-HR" sz="2400" dirty="0" smtClean="0">
              <a:latin typeface="Bernard MT Condensed" pitchFamily="18" charset="0"/>
            </a:endParaRPr>
          </a:p>
          <a:p>
            <a:pPr>
              <a:buNone/>
            </a:pPr>
            <a:r>
              <a:rPr lang="hr-HR" sz="2400" dirty="0" smtClean="0">
                <a:latin typeface="Bernard MT Condensed" pitchFamily="18" charset="0"/>
              </a:rPr>
              <a:t>  </a:t>
            </a:r>
            <a:r>
              <a:rPr lang="pl-PL" sz="2400" dirty="0" smtClean="0"/>
              <a:t>  </a:t>
            </a:r>
            <a:r>
              <a:rPr lang="hr-HR" sz="2400" dirty="0" smtClean="0"/>
              <a:t> </a:t>
            </a:r>
            <a:endParaRPr lang="hr-HR" sz="2400" dirty="0" smtClean="0">
              <a:latin typeface="Bernard MT Condensed" pitchFamily="18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827584" y="116632"/>
            <a:ext cx="1015663" cy="65527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r-HR" sz="5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</a:rPr>
              <a:t>VATRU GASI, BRATA SPASI</a:t>
            </a:r>
            <a:endParaRPr lang="hr-HR" sz="5400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ernard MT Condensed" pitchFamily="18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51520" y="2247968"/>
            <a:ext cx="553998" cy="39411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OŠ “Matija Gubec” </a:t>
            </a:r>
            <a:r>
              <a:rPr lang="hr-HR" sz="2400" dirty="0" err="1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Magadenovac</a:t>
            </a:r>
            <a:endParaRPr lang="hr-HR" sz="2400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Bernard MT Condensed" pitchFamily="18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835696" y="2996952"/>
            <a:ext cx="553998" cy="33936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30. listopada 2013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13" name="Slika 12" descr="DSCN4959 1.JPG"/>
          <p:cNvPicPr>
            <a:picLocks noChangeAspect="1"/>
          </p:cNvPicPr>
          <p:nvPr/>
        </p:nvPicPr>
        <p:blipFill>
          <a:blip r:embed="rId3" cstate="print"/>
          <a:srcRect t="12308" b="13846"/>
          <a:stretch>
            <a:fillRect/>
          </a:stretch>
        </p:blipFill>
        <p:spPr>
          <a:xfrm>
            <a:off x="5220072" y="2276872"/>
            <a:ext cx="377041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Slika 13" descr="pa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789040"/>
            <a:ext cx="2883495" cy="2948504"/>
          </a:xfrm>
          <a:prstGeom prst="rect">
            <a:avLst/>
          </a:prstGeom>
        </p:spPr>
      </p:pic>
      <p:sp>
        <p:nvSpPr>
          <p:cNvPr id="16" name="TekstniOkvir 15"/>
          <p:cNvSpPr txBox="1"/>
          <p:nvPr/>
        </p:nvSpPr>
        <p:spPr>
          <a:xfrm>
            <a:off x="5724128" y="5157192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a) izrada panoa</a:t>
            </a:r>
            <a:endParaRPr lang="hr-HR" sz="3200" dirty="0">
              <a:ln>
                <a:solidFill>
                  <a:srgbClr val="DF1789"/>
                </a:solidFill>
              </a:ln>
              <a:latin typeface="Aurora BdCn BT" pitchFamily="34" charset="0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55875" y="404813"/>
            <a:ext cx="6373813" cy="936625"/>
          </a:xfrm>
        </p:spPr>
        <p:txBody>
          <a:bodyPr>
            <a:noAutofit/>
          </a:bodyPr>
          <a:lstStyle/>
          <a:p>
            <a:r>
              <a:rPr lang="hr-HR" sz="4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urora BdCn BT" pitchFamily="34" charset="0"/>
                <a:ea typeface="Adobe Heiti Std R" pitchFamily="34" charset="-128"/>
                <a:cs typeface="Arial" pitchFamily="34" charset="0"/>
              </a:rPr>
              <a:t>NAČIN REALIZACIJE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urora BdCn BT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55776" y="1556792"/>
            <a:ext cx="6480720" cy="5112567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2400" dirty="0" smtClean="0">
              <a:latin typeface="Bernard MT Condensed" pitchFamily="18" charset="0"/>
            </a:endParaRPr>
          </a:p>
          <a:p>
            <a:pPr>
              <a:buNone/>
            </a:pPr>
            <a:r>
              <a:rPr lang="hr-HR" sz="2400" dirty="0" smtClean="0">
                <a:latin typeface="Bernard MT Condensed" pitchFamily="18" charset="0"/>
              </a:rPr>
              <a:t>  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827584" y="116632"/>
            <a:ext cx="1015663" cy="65527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r-HR" sz="5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</a:rPr>
              <a:t>VATRU GASI, BRATA SPASI</a:t>
            </a:r>
            <a:endParaRPr lang="hr-HR" sz="5400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ernard MT Condensed" pitchFamily="18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51520" y="2247968"/>
            <a:ext cx="553998" cy="39411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OŠ “Matija Gubec” </a:t>
            </a:r>
            <a:r>
              <a:rPr lang="hr-HR" sz="2400" dirty="0" err="1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Magadenovac</a:t>
            </a:r>
            <a:endParaRPr lang="hr-HR" sz="2400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Bernard MT Condensed" pitchFamily="18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835696" y="2996952"/>
            <a:ext cx="553998" cy="33936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30. listopada 2013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13" name="Pravokutnik 12"/>
          <p:cNvSpPr/>
          <p:nvPr/>
        </p:nvSpPr>
        <p:spPr>
          <a:xfrm>
            <a:off x="2771800" y="1340768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>
                <a:ln>
                  <a:solidFill>
                    <a:srgbClr val="DF1789"/>
                  </a:solidFill>
                </a:ln>
                <a:solidFill>
                  <a:srgbClr val="000000"/>
                </a:solidFill>
                <a:latin typeface="Aurora BdCn BT" pitchFamily="34" charset="0"/>
              </a:rPr>
              <a:t>b) izrada učeničkih radova</a:t>
            </a:r>
            <a:endParaRPr lang="hr-HR" sz="3200" dirty="0">
              <a:latin typeface="Aurora BdCn BT" pitchFamily="34" charset="0"/>
            </a:endParaRPr>
          </a:p>
        </p:txBody>
      </p:sp>
      <p:pic>
        <p:nvPicPr>
          <p:cNvPr id="14" name="Slika 13" descr="DSCN4955.JPG"/>
          <p:cNvPicPr>
            <a:picLocks noChangeAspect="1"/>
          </p:cNvPicPr>
          <p:nvPr/>
        </p:nvPicPr>
        <p:blipFill>
          <a:blip r:embed="rId3" cstate="print"/>
          <a:srcRect l="4839" t="7527" r="6452" b="4302"/>
          <a:stretch>
            <a:fillRect/>
          </a:stretch>
        </p:blipFill>
        <p:spPr>
          <a:xfrm>
            <a:off x="5868144" y="2060848"/>
            <a:ext cx="3024336" cy="2254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Slika 14" descr="DSCN4954.JPG"/>
          <p:cNvPicPr>
            <a:picLocks noChangeAspect="1"/>
          </p:cNvPicPr>
          <p:nvPr/>
        </p:nvPicPr>
        <p:blipFill>
          <a:blip r:embed="rId4" cstate="print"/>
          <a:srcRect l="7273" t="7273" r="5455" b="5455"/>
          <a:stretch>
            <a:fillRect/>
          </a:stretch>
        </p:blipFill>
        <p:spPr>
          <a:xfrm>
            <a:off x="2987824" y="4509120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Slika 15" descr="DSCN4956.JPG"/>
          <p:cNvPicPr>
            <a:picLocks noChangeAspect="1"/>
          </p:cNvPicPr>
          <p:nvPr/>
        </p:nvPicPr>
        <p:blipFill>
          <a:blip r:embed="rId5" cstate="print"/>
          <a:srcRect l="2564" t="7692" r="6410" b="1709"/>
          <a:stretch>
            <a:fillRect/>
          </a:stretch>
        </p:blipFill>
        <p:spPr>
          <a:xfrm>
            <a:off x="2987824" y="2276872"/>
            <a:ext cx="2448272" cy="1827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Slika 16" descr="DSCN4957.JPG"/>
          <p:cNvPicPr>
            <a:picLocks noChangeAspect="1"/>
          </p:cNvPicPr>
          <p:nvPr/>
        </p:nvPicPr>
        <p:blipFill>
          <a:blip r:embed="rId6" cstate="print"/>
          <a:srcRect l="2703" t="3604" r="4054" b="6306"/>
          <a:stretch>
            <a:fillRect/>
          </a:stretch>
        </p:blipFill>
        <p:spPr>
          <a:xfrm>
            <a:off x="6084168" y="4653136"/>
            <a:ext cx="2501557" cy="1812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55875" y="404813"/>
            <a:ext cx="6373813" cy="936625"/>
          </a:xfrm>
        </p:spPr>
        <p:txBody>
          <a:bodyPr>
            <a:noAutofit/>
          </a:bodyPr>
          <a:lstStyle/>
          <a:p>
            <a:r>
              <a:rPr lang="hr-HR" sz="4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urora BdCn BT" pitchFamily="34" charset="0"/>
                <a:ea typeface="Adobe Heiti Std R" pitchFamily="34" charset="-128"/>
                <a:cs typeface="Arial" pitchFamily="34" charset="0"/>
              </a:rPr>
              <a:t>NAČIN REALIZACIJE 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urora BdCn BT" pitchFamily="34" charset="0"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55776" y="1772816"/>
            <a:ext cx="6588224" cy="508518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hr-HR" sz="6700" dirty="0" smtClean="0">
                <a:ln>
                  <a:solidFill>
                    <a:srgbClr val="DF1789"/>
                  </a:solidFill>
                </a:ln>
                <a:solidFill>
                  <a:srgbClr val="FFFF00"/>
                </a:solidFill>
                <a:latin typeface="Bernard MT Condensed" pitchFamily="18" charset="0"/>
              </a:rPr>
              <a:t> 3.</a:t>
            </a:r>
            <a:r>
              <a:rPr lang="hr-HR" sz="6700" dirty="0" smtClean="0">
                <a:ln>
                  <a:solidFill>
                    <a:srgbClr val="DF1789"/>
                  </a:solidFill>
                </a:ln>
                <a:latin typeface="Bernard MT Condensed" pitchFamily="18" charset="0"/>
              </a:rPr>
              <a:t> </a:t>
            </a:r>
            <a:r>
              <a:rPr lang="hr-HR" sz="6700" dirty="0" smtClean="0">
                <a:ln>
                  <a:solidFill>
                    <a:srgbClr val="DF1789"/>
                  </a:solidFill>
                </a:ln>
                <a:solidFill>
                  <a:srgbClr val="FFFF00"/>
                </a:solidFill>
                <a:latin typeface="Bernard MT Condensed" pitchFamily="18" charset="0"/>
              </a:rPr>
              <a:t>PROJEKTNI DAN </a:t>
            </a:r>
          </a:p>
          <a:p>
            <a:pPr>
              <a:buNone/>
            </a:pPr>
            <a:r>
              <a:rPr lang="hr-HR" sz="6700" dirty="0" smtClean="0">
                <a:ln>
                  <a:solidFill>
                    <a:srgbClr val="DF1789"/>
                  </a:solidFill>
                </a:ln>
                <a:solidFill>
                  <a:srgbClr val="000000"/>
                </a:solidFill>
                <a:latin typeface="Bernard MT Condensed" pitchFamily="18" charset="0"/>
              </a:rPr>
              <a:t>    </a:t>
            </a:r>
            <a:r>
              <a:rPr lang="hr-HR" sz="5900" dirty="0" smtClean="0">
                <a:ln>
                  <a:solidFill>
                    <a:srgbClr val="DF1789"/>
                  </a:solidFill>
                </a:ln>
                <a:solidFill>
                  <a:srgbClr val="000000"/>
                </a:solidFill>
                <a:latin typeface="Aurora BdCn BT" pitchFamily="34" charset="0"/>
              </a:rPr>
              <a:t>srijeda, 30. listopada 2013.</a:t>
            </a:r>
          </a:p>
          <a:p>
            <a:pPr>
              <a:buNone/>
            </a:pPr>
            <a:endParaRPr lang="hr-HR" sz="4000" dirty="0" smtClean="0">
              <a:ln>
                <a:solidFill>
                  <a:srgbClr val="DF1789"/>
                </a:solidFill>
              </a:ln>
              <a:solidFill>
                <a:srgbClr val="000000"/>
              </a:solidFill>
              <a:latin typeface="Bernard MT Condensed" pitchFamily="18" charset="0"/>
            </a:endParaRPr>
          </a:p>
          <a:p>
            <a:pPr>
              <a:buNone/>
            </a:pPr>
            <a:r>
              <a:rPr lang="hr-HR" sz="4000" dirty="0" smtClean="0">
                <a:ln>
                  <a:solidFill>
                    <a:srgbClr val="DF1789"/>
                  </a:solidFill>
                </a:ln>
                <a:solidFill>
                  <a:srgbClr val="000000"/>
                </a:solidFill>
                <a:latin typeface="Bernard MT Condensed" pitchFamily="18" charset="0"/>
              </a:rPr>
              <a:t>   </a:t>
            </a:r>
            <a:r>
              <a:rPr lang="hr-HR" sz="6700" dirty="0" smtClean="0">
                <a:ln>
                  <a:solidFill>
                    <a:srgbClr val="DF1789"/>
                  </a:solidFill>
                </a:ln>
                <a:solidFill>
                  <a:srgbClr val="FFFF00"/>
                </a:solidFill>
                <a:latin typeface="Bernard MT Condensed" pitchFamily="18" charset="0"/>
              </a:rPr>
              <a:t>3.1 Tematski nastavni sati</a:t>
            </a:r>
          </a:p>
          <a:p>
            <a:pPr>
              <a:buNone/>
            </a:pPr>
            <a:endParaRPr lang="hr-HR" sz="5900" dirty="0" smtClean="0">
              <a:ln>
                <a:solidFill>
                  <a:srgbClr val="DF1789"/>
                </a:solidFill>
              </a:ln>
              <a:solidFill>
                <a:srgbClr val="000000"/>
              </a:solidFill>
              <a:latin typeface="Bernard MT Condensed" pitchFamily="18" charset="0"/>
            </a:endParaRPr>
          </a:p>
          <a:p>
            <a:pPr>
              <a:buNone/>
            </a:pPr>
            <a:r>
              <a:rPr lang="hr-HR" sz="5900" dirty="0" smtClean="0">
                <a:ln>
                  <a:solidFill>
                    <a:srgbClr val="DF1789"/>
                  </a:solidFill>
                </a:ln>
                <a:latin typeface="Bernard MT Condensed" pitchFamily="18" charset="0"/>
              </a:rPr>
              <a:t>    </a:t>
            </a:r>
            <a:r>
              <a:rPr lang="hr-HR" sz="67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- svi učitelji ravnopravno sudjeluju</a:t>
            </a:r>
          </a:p>
          <a:p>
            <a:pPr>
              <a:buNone/>
            </a:pPr>
            <a:r>
              <a:rPr lang="hr-HR" sz="67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      u vatrogasnoj tematici</a:t>
            </a:r>
          </a:p>
          <a:p>
            <a:pPr>
              <a:buNone/>
            </a:pPr>
            <a:r>
              <a:rPr lang="hr-HR" sz="67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      koja se provlači </a:t>
            </a:r>
          </a:p>
          <a:p>
            <a:pPr>
              <a:buNone/>
            </a:pPr>
            <a:r>
              <a:rPr lang="hr-HR" sz="6700" dirty="0" smtClean="0">
                <a:ln>
                  <a:solidFill>
                    <a:srgbClr val="DF1789"/>
                  </a:solidFill>
                </a:ln>
                <a:latin typeface="Aurora BdCn BT" pitchFamily="34" charset="0"/>
              </a:rPr>
              <a:t>      kroz sve nastavne predmete tog dana</a:t>
            </a:r>
          </a:p>
          <a:p>
            <a:pPr>
              <a:buNone/>
            </a:pPr>
            <a:endParaRPr lang="hr-HR" sz="6700" dirty="0" smtClean="0">
              <a:ln>
                <a:solidFill>
                  <a:srgbClr val="DF1789"/>
                </a:solidFill>
              </a:ln>
              <a:solidFill>
                <a:srgbClr val="FFFF00"/>
              </a:solidFill>
              <a:latin typeface="Aurora BdCn BT" pitchFamily="34" charset="0"/>
            </a:endParaRPr>
          </a:p>
          <a:p>
            <a:pPr>
              <a:buNone/>
            </a:pPr>
            <a:endParaRPr lang="hr-HR" sz="3600" dirty="0" smtClean="0">
              <a:ln>
                <a:solidFill>
                  <a:srgbClr val="DF1789"/>
                </a:solidFill>
              </a:ln>
              <a:solidFill>
                <a:srgbClr val="FFFF00"/>
              </a:solidFill>
              <a:latin typeface="Bernard MT Condensed" pitchFamily="18" charset="0"/>
            </a:endParaRPr>
          </a:p>
          <a:p>
            <a:pPr>
              <a:buNone/>
            </a:pPr>
            <a:endParaRPr lang="hr-HR" sz="2600" dirty="0" smtClean="0">
              <a:ln>
                <a:solidFill>
                  <a:srgbClr val="DF1789"/>
                </a:solidFill>
              </a:ln>
              <a:latin typeface="Bernard MT Condensed" pitchFamily="18" charset="0"/>
            </a:endParaRPr>
          </a:p>
          <a:p>
            <a:pPr>
              <a:buNone/>
            </a:pPr>
            <a:r>
              <a:rPr lang="hr-HR" sz="2600" dirty="0" smtClean="0">
                <a:ln>
                  <a:solidFill>
                    <a:srgbClr val="DF1789"/>
                  </a:solidFill>
                </a:ln>
                <a:latin typeface="Bernard MT Condensed" pitchFamily="18" charset="0"/>
              </a:rPr>
              <a:t>    </a:t>
            </a:r>
            <a:endParaRPr lang="hr-HR" sz="2400" dirty="0" smtClean="0">
              <a:latin typeface="Bernard MT Condensed" pitchFamily="18" charset="0"/>
            </a:endParaRPr>
          </a:p>
          <a:p>
            <a:pPr>
              <a:buNone/>
            </a:pPr>
            <a:r>
              <a:rPr lang="hr-HR" sz="2400" dirty="0" smtClean="0">
                <a:latin typeface="Bernard MT Condensed" pitchFamily="18" charset="0"/>
              </a:rPr>
              <a:t>  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827584" y="116632"/>
            <a:ext cx="1015663" cy="65527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r-HR" sz="5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</a:rPr>
              <a:t>VATRU GASI, BRATA SPASI</a:t>
            </a:r>
            <a:endParaRPr lang="hr-HR" sz="5400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ernard MT Condensed" pitchFamily="18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51520" y="2247968"/>
            <a:ext cx="553998" cy="39411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OŠ “Matija Gubec” </a:t>
            </a:r>
            <a:r>
              <a:rPr lang="hr-HR" sz="2400" dirty="0" err="1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Magadenovac</a:t>
            </a:r>
            <a:endParaRPr lang="hr-HR" sz="2400" dirty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Bernard MT Condensed" pitchFamily="18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835696" y="2996952"/>
            <a:ext cx="553998" cy="33936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24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Bernard MT Condensed" pitchFamily="18" charset="0"/>
              </a:rPr>
              <a:t>30. listopada 2013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007">
  <a:themeElements>
    <a:clrScheme name="Custom 142">
      <a:dk1>
        <a:srgbClr val="0C0600"/>
      </a:dk1>
      <a:lt1>
        <a:srgbClr val="FFFFFF"/>
      </a:lt1>
      <a:dk2>
        <a:srgbClr val="03B0B9"/>
      </a:dk2>
      <a:lt2>
        <a:srgbClr val="7BDEFD"/>
      </a:lt2>
      <a:accent1>
        <a:srgbClr val="9CBCC4"/>
      </a:accent1>
      <a:accent2>
        <a:srgbClr val="DCE9EC"/>
      </a:accent2>
      <a:accent3>
        <a:srgbClr val="9AA5A8"/>
      </a:accent3>
      <a:accent4>
        <a:srgbClr val="005658"/>
      </a:accent4>
      <a:accent5>
        <a:srgbClr val="14CECE"/>
      </a:accent5>
      <a:accent6>
        <a:srgbClr val="ECF6F8"/>
      </a:accent6>
      <a:hlink>
        <a:srgbClr val="FF0000"/>
      </a:hlink>
      <a:folHlink>
        <a:srgbClr val="0051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B007</Template>
  <TotalTime>292</TotalTime>
  <Words>602</Words>
  <Application>Microsoft Office PowerPoint</Application>
  <PresentationFormat>Prikaz na zaslonu (4:3)</PresentationFormat>
  <Paragraphs>139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B007</vt:lpstr>
      <vt:lpstr>30. listopada 2013.</vt:lpstr>
      <vt:lpstr>VATRU GASI, BRATA SPASI</vt:lpstr>
      <vt:lpstr>CILJ PROJEKTA </vt:lpstr>
      <vt:lpstr>NAMJENA PROJEKTA </vt:lpstr>
      <vt:lpstr>NOSITELJI PROJEKTA </vt:lpstr>
      <vt:lpstr>NAČIN REALIZACIJE </vt:lpstr>
      <vt:lpstr>NAČIN REALIZACIJE </vt:lpstr>
      <vt:lpstr>NAČIN REALIZACIJE </vt:lpstr>
      <vt:lpstr>NAČIN REALIZACIJE </vt:lpstr>
      <vt:lpstr>NAČIN REALIZACIJE </vt:lpstr>
      <vt:lpstr>NAČIN REALIZACIJE </vt:lpstr>
      <vt:lpstr>NAČIN REALIZACIJE </vt:lpstr>
      <vt:lpstr>NAČIN REALIZACIJE </vt:lpstr>
      <vt:lpstr>Slajd 14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Skola</dc:creator>
  <cp:lastModifiedBy>Skola</cp:lastModifiedBy>
  <cp:revision>35</cp:revision>
  <dcterms:created xsi:type="dcterms:W3CDTF">2013-11-05T07:07:37Z</dcterms:created>
  <dcterms:modified xsi:type="dcterms:W3CDTF">2013-11-06T07:59:04Z</dcterms:modified>
</cp:coreProperties>
</file>